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9"/>
  </p:notesMasterIdLst>
  <p:sldIdLst>
    <p:sldId id="256" r:id="rId2"/>
    <p:sldId id="259" r:id="rId3"/>
    <p:sldId id="260" r:id="rId4"/>
    <p:sldId id="261" r:id="rId5"/>
    <p:sldId id="262" r:id="rId6"/>
    <p:sldId id="264" r:id="rId7"/>
    <p:sldId id="263" r:id="rId8"/>
    <p:sldId id="267" r:id="rId9"/>
    <p:sldId id="286" r:id="rId10"/>
    <p:sldId id="287" r:id="rId11"/>
    <p:sldId id="268" r:id="rId12"/>
    <p:sldId id="269" r:id="rId13"/>
    <p:sldId id="270" r:id="rId14"/>
    <p:sldId id="274" r:id="rId15"/>
    <p:sldId id="280" r:id="rId16"/>
    <p:sldId id="289" r:id="rId17"/>
    <p:sldId id="283"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50" autoAdjust="0"/>
    <p:restoredTop sz="63636" autoAdjust="0"/>
  </p:normalViewPr>
  <p:slideViewPr>
    <p:cSldViewPr>
      <p:cViewPr varScale="1">
        <p:scale>
          <a:sx n="56" d="100"/>
          <a:sy n="56" d="100"/>
        </p:scale>
        <p:origin x="2189" y="4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image3.png>
</file>

<file path=ppt/media/image4.gif>
</file>

<file path=ppt/media/image5.gif>
</file>

<file path=ppt/media/image6.gif>
</file>

<file path=ppt/media/image7.gi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B2BF90-99B2-4202-92DF-19479BF58EE9}" type="datetimeFigureOut">
              <a:rPr lang="en-GB" smtClean="0"/>
              <a:t>24/04/2019</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55A965-49CD-492E-84BE-5EB2A9CC3DBD}" type="slidenum">
              <a:rPr lang="en-GB" smtClean="0"/>
              <a:t>‹#›</a:t>
            </a:fld>
            <a:endParaRPr lang="en-GB"/>
          </a:p>
        </p:txBody>
      </p:sp>
    </p:spTree>
    <p:extLst>
      <p:ext uri="{BB962C8B-B14F-4D97-AF65-F5344CB8AC3E}">
        <p14:creationId xmlns:p14="http://schemas.microsoft.com/office/powerpoint/2010/main" val="147939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D3700215-3FED-D849-BC84-8C8F04441205}" type="slidenum">
              <a:rPr lang="en-GB"/>
              <a:pPr/>
              <a:t>2</a:t>
            </a:fld>
            <a:endParaRPr lang="en-GB"/>
          </a:p>
        </p:txBody>
      </p:sp>
      <p:sp>
        <p:nvSpPr>
          <p:cNvPr id="1126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BB9BC9C6-8171-C347-8490-201A4DF19BB8}" type="slidenum">
              <a:rPr lang="en-US" sz="1200">
                <a:latin typeface="Times" charset="0"/>
                <a:cs typeface="ＭＳ Ｐゴシック" charset="0"/>
              </a:rPr>
              <a:pPr algn="r" eaLnBrk="0" hangingPunct="0"/>
              <a:t>2</a:t>
            </a:fld>
            <a:endParaRPr lang="en-US" sz="1200">
              <a:latin typeface="Times" charset="0"/>
              <a:cs typeface="ＭＳ Ｐゴシック" charset="0"/>
            </a:endParaRPr>
          </a:p>
        </p:txBody>
      </p:sp>
      <p:sp>
        <p:nvSpPr>
          <p:cNvPr id="11267"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1268" name="Rectangle 3"/>
          <p:cNvSpPr>
            <a:spLocks noGrp="1" noChangeArrowheads="1"/>
          </p:cNvSpPr>
          <p:nvPr>
            <p:ph type="body" idx="1"/>
          </p:nvPr>
        </p:nvSpPr>
        <p:spPr>
          <a:xfrm>
            <a:off x="914400" y="4343400"/>
            <a:ext cx="5029200" cy="4114800"/>
          </a:xfrm>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97D53D6E-54A6-2540-B574-785B13C7E882}" type="slidenum">
              <a:rPr lang="en-GB"/>
              <a:pPr/>
              <a:t>11</a:t>
            </a:fld>
            <a:endParaRPr lang="en-GB"/>
          </a:p>
        </p:txBody>
      </p:sp>
      <p:sp>
        <p:nvSpPr>
          <p:cNvPr id="2867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27EB23DC-6012-C140-A0E0-999F828747B8}" type="slidenum">
              <a:rPr lang="en-US" sz="1200">
                <a:latin typeface="Times" charset="0"/>
                <a:cs typeface="ＭＳ Ｐゴシック" charset="0"/>
              </a:rPr>
              <a:pPr algn="r" eaLnBrk="0" hangingPunct="0"/>
              <a:t>11</a:t>
            </a:fld>
            <a:endParaRPr lang="en-US" sz="1200">
              <a:latin typeface="Times" charset="0"/>
              <a:cs typeface="ＭＳ Ｐゴシック" charset="0"/>
            </a:endParaRPr>
          </a:p>
        </p:txBody>
      </p:sp>
      <p:sp>
        <p:nvSpPr>
          <p:cNvPr id="28675"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28676"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r>
              <a:rPr lang="en-US" dirty="0" smtClean="0"/>
              <a:t>-Alternate</a:t>
            </a:r>
            <a:r>
              <a:rPr lang="en-US" baseline="0" dirty="0" smtClean="0"/>
              <a:t> approach to heuristic evaluation for predicting users’ problems without doing user testing. </a:t>
            </a:r>
            <a:r>
              <a:rPr lang="en-US" baseline="0" dirty="0" err="1" smtClean="0"/>
              <a:t>Walkthough</a:t>
            </a:r>
            <a:r>
              <a:rPr lang="en-US" baseline="0" dirty="0" smtClean="0"/>
              <a:t> involves walking through a task with the product and noting problematic usability features.  Most walkthrough methods do not involve users, but others such as the “pluralistic walkthrough” involves a team that may include users, as well as developers, and usability specialists. </a:t>
            </a:r>
          </a:p>
          <a:p>
            <a:endParaRPr lang="en-US" baseline="0" dirty="0" smtClean="0"/>
          </a:p>
          <a:p>
            <a:r>
              <a:rPr lang="en-US" baseline="0" dirty="0" smtClean="0"/>
              <a:t>Definition: “Cognitive walkthroughs involve simulating a user’s problem-solving process at each step in the human-computer dialog, checking to see if the user’s goals and memory for actions can be assumed to lead to the next correct action.” Focus is on evaluating user’s problem-solving process, meeting user’s goals and memory for actions, and successful task completion.  </a:t>
            </a:r>
          </a:p>
          <a:p>
            <a:r>
              <a:rPr lang="en-US" baseline="0" dirty="0" smtClean="0"/>
              <a:t>Steps:</a:t>
            </a:r>
          </a:p>
          <a:p>
            <a:pPr marL="228600" indent="-228600">
              <a:buAutoNum type="arabicPeriod"/>
            </a:pPr>
            <a:r>
              <a:rPr lang="en-US" baseline="0" dirty="0" smtClean="0"/>
              <a:t>Characteristics of a typical user is identified and documented and sample tasks are developed that focus on the aspects of the design to be evaluated. Prototype of the interface to be developed is also produced. </a:t>
            </a:r>
          </a:p>
          <a:p>
            <a:pPr marL="228600" indent="-228600">
              <a:buAutoNum type="arabicPeriod"/>
            </a:pPr>
            <a:r>
              <a:rPr lang="en-US" baseline="0" dirty="0" smtClean="0"/>
              <a:t>Designer and one of more expert evaluators come together to conduct the cognitive walkthrough. </a:t>
            </a:r>
          </a:p>
          <a:p>
            <a:pPr marL="228600" indent="-228600">
              <a:buAutoNum type="arabicPeriod"/>
            </a:pPr>
            <a:r>
              <a:rPr lang="en-US" baseline="0" dirty="0" smtClean="0"/>
              <a:t>The evaluators walk through the action sequence for each task, placing it within the context of a typical scenario, and as they do this they try to answer the following questions:</a:t>
            </a:r>
          </a:p>
          <a:p>
            <a:pPr marL="0" indent="0">
              <a:buNone/>
            </a:pP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CF906CFC-8661-024C-8B41-7AB420FB4D56}" type="slidenum">
              <a:rPr lang="en-GB"/>
              <a:pPr/>
              <a:t>12</a:t>
            </a:fld>
            <a:endParaRPr lang="en-GB"/>
          </a:p>
        </p:txBody>
      </p:sp>
      <p:sp>
        <p:nvSpPr>
          <p:cNvPr id="3072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CF2CF0B7-F22D-9748-AB89-76014D82D321}" type="slidenum">
              <a:rPr lang="en-US" sz="1200">
                <a:latin typeface="Times" charset="0"/>
                <a:cs typeface="ＭＳ Ｐゴシック" charset="0"/>
              </a:rPr>
              <a:pPr algn="r" eaLnBrk="0" hangingPunct="0"/>
              <a:t>12</a:t>
            </a:fld>
            <a:endParaRPr lang="en-US" sz="1200">
              <a:latin typeface="Times" charset="0"/>
              <a:cs typeface="ＭＳ Ｐゴシック" charset="0"/>
            </a:endParaRPr>
          </a:p>
        </p:txBody>
      </p:sp>
      <p:sp>
        <p:nvSpPr>
          <p:cNvPr id="30723"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30724"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r>
              <a:rPr lang="en-US" dirty="0" smtClean="0"/>
              <a:t>I</a:t>
            </a:r>
            <a:r>
              <a:rPr lang="en-US" baseline="0" dirty="0" smtClean="0"/>
              <a:t> would like to think that e</a:t>
            </a:r>
            <a:r>
              <a:rPr lang="en-US" dirty="0" smtClean="0"/>
              <a:t>ach</a:t>
            </a:r>
            <a:r>
              <a:rPr lang="en-US" baseline="0" dirty="0" smtClean="0"/>
              <a:t> action as part of performing a task should leverage the following: </a:t>
            </a:r>
            <a:r>
              <a:rPr lang="en-US" dirty="0" smtClean="0"/>
              <a:t>Perception (will users know what to do?), action (see how to do it?),</a:t>
            </a:r>
            <a:r>
              <a:rPr lang="en-US" baseline="0" dirty="0" smtClean="0"/>
              <a:t> reaction/feedback . </a:t>
            </a:r>
          </a:p>
          <a:p>
            <a:pPr marL="228600" indent="-228600">
              <a:buAutoNum type="arabicPeriod"/>
            </a:pPr>
            <a:r>
              <a:rPr lang="en-US" baseline="0" dirty="0" smtClean="0"/>
              <a:t>Will the user know what to do to achieve the task?</a:t>
            </a:r>
          </a:p>
          <a:p>
            <a:pPr marL="228600" indent="-228600">
              <a:buAutoNum type="arabicPeriod"/>
            </a:pPr>
            <a:r>
              <a:rPr lang="en-US" baseline="0" dirty="0" smtClean="0"/>
              <a:t>Can users see the button or menu item that they should use for the next action? Is it apparent when it is needed?</a:t>
            </a:r>
          </a:p>
          <a:p>
            <a:pPr marL="228600" indent="-228600">
              <a:buAutoNum type="arabicPeriod"/>
            </a:pPr>
            <a:r>
              <a:rPr lang="en-US" baseline="0" dirty="0" smtClean="0"/>
              <a:t>Will users know from the feedback that they have made a correct or incorrect choice of actions?</a:t>
            </a:r>
          </a:p>
          <a:p>
            <a:pPr marL="0" indent="0">
              <a:buNone/>
            </a:pPr>
            <a:endParaRPr lang="en-US" dirty="0" smtClean="0"/>
          </a:p>
          <a:p>
            <a:pPr marL="0" indent="0">
              <a:buNone/>
            </a:pPr>
            <a:r>
              <a:rPr lang="en-US" dirty="0" smtClean="0"/>
              <a:t>Notes and summary of results is compiled,</a:t>
            </a:r>
            <a:r>
              <a:rPr lang="en-US" baseline="0" dirty="0" smtClean="0"/>
              <a:t> keeping an account of what works and what doesn’t, and design is then revised to fix the problems presented. </a:t>
            </a: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82714652-D664-F44B-A9C9-BC851FE3A9BE}" type="slidenum">
              <a:rPr lang="en-GB"/>
              <a:pPr/>
              <a:t>13</a:t>
            </a:fld>
            <a:endParaRPr lang="en-GB"/>
          </a:p>
        </p:txBody>
      </p:sp>
      <p:sp>
        <p:nvSpPr>
          <p:cNvPr id="3277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476DC056-C491-7843-BC41-54875E5968BA}" type="slidenum">
              <a:rPr lang="en-US" sz="1200">
                <a:latin typeface="Times" charset="0"/>
                <a:cs typeface="ＭＳ Ｐゴシック" charset="0"/>
              </a:rPr>
              <a:pPr algn="r" eaLnBrk="0" hangingPunct="0"/>
              <a:t>13</a:t>
            </a:fld>
            <a:endParaRPr lang="en-US" sz="1200">
              <a:latin typeface="Times" charset="0"/>
              <a:cs typeface="ＭＳ Ｐゴシック" charset="0"/>
            </a:endParaRPr>
          </a:p>
        </p:txBody>
      </p:sp>
      <p:sp>
        <p:nvSpPr>
          <p:cNvPr id="32771"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32772"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r>
              <a:rPr lang="en-US" dirty="0" smtClean="0"/>
              <a:t>Another type of walkthrough in which</a:t>
            </a:r>
            <a:r>
              <a:rPr lang="en-US" baseline="0" dirty="0" smtClean="0"/>
              <a:t>, “users, developers, and usability experts work together to step through a (task) scenario, discussing usability issues associated with dialog elements involved in the scenario steps.” (Nielsen and Mack, 1994, p.5). </a:t>
            </a:r>
          </a:p>
          <a:p>
            <a:pPr marL="171450" indent="-171450">
              <a:buFontTx/>
              <a:buChar char="-"/>
            </a:pPr>
            <a:r>
              <a:rPr lang="en-US" baseline="0" dirty="0" smtClean="0"/>
              <a:t>Each evaluator (participant user, developer, and usability expert) is asked to assume the role of a typical user</a:t>
            </a:r>
          </a:p>
          <a:p>
            <a:pPr marL="171450" indent="-171450">
              <a:buFontTx/>
              <a:buChar char="-"/>
            </a:pPr>
            <a:r>
              <a:rPr lang="en-US" baseline="0" dirty="0" smtClean="0"/>
              <a:t>Scenarios of use, and few prototype screens are given to each evaluator who writes down the sequence of actions without consulting other panelists</a:t>
            </a:r>
          </a:p>
          <a:p>
            <a:pPr marL="171450" indent="-171450">
              <a:buFontTx/>
              <a:buChar char="-"/>
            </a:pPr>
            <a:r>
              <a:rPr lang="en-US" dirty="0" smtClean="0"/>
              <a:t>Panelists</a:t>
            </a:r>
            <a:r>
              <a:rPr lang="en-US" baseline="0" dirty="0" smtClean="0"/>
              <a:t> discuss the actions, comes to a consensus, before moving on to the next round of screens, and comes to a consensus recommendation.  </a:t>
            </a:r>
          </a:p>
          <a:p>
            <a:pPr marL="171450" indent="-171450">
              <a:buFontTx/>
              <a:buChar char="-"/>
            </a:pPr>
            <a:endParaRPr lang="en-US" baseline="0" dirty="0" smtClean="0"/>
          </a:p>
          <a:p>
            <a:pPr marL="0" indent="0">
              <a:buFontTx/>
              <a:buNone/>
            </a:pPr>
            <a:r>
              <a:rPr lang="en-US" baseline="0" dirty="0" smtClean="0"/>
              <a:t>Benefits: This level of analysis is invaluable for safety-critical systems. </a:t>
            </a:r>
          </a:p>
          <a:p>
            <a:pPr marL="0" indent="0">
              <a:buFontTx/>
              <a:buNone/>
            </a:pPr>
            <a:r>
              <a:rPr lang="en-US" baseline="0" dirty="0" smtClean="0"/>
              <a:t>Limitations: having to get all the experts together at once and then proceeding at the rate of the slowest expert. Only limited number of scenarios can be examined due to time constraints. </a:t>
            </a:r>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5740CD76-3589-0C45-87E7-3C87DD6EF704}" type="slidenum">
              <a:rPr lang="en-GB"/>
              <a:pPr/>
              <a:t>14</a:t>
            </a:fld>
            <a:endParaRPr lang="en-GB"/>
          </a:p>
        </p:txBody>
      </p:sp>
      <p:sp>
        <p:nvSpPr>
          <p:cNvPr id="3891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49675295-48CB-A84D-A41F-1074F5B16ED4}" type="slidenum">
              <a:rPr lang="en-US" sz="1200">
                <a:latin typeface="Times" charset="0"/>
                <a:cs typeface="ＭＳ Ｐゴシック" charset="0"/>
              </a:rPr>
              <a:pPr algn="r" eaLnBrk="0" hangingPunct="0"/>
              <a:t>14</a:t>
            </a:fld>
            <a:endParaRPr lang="en-US" sz="1200">
              <a:latin typeface="Times" charset="0"/>
              <a:cs typeface="ＭＳ Ｐゴシック" charset="0"/>
            </a:endParaRPr>
          </a:p>
        </p:txBody>
      </p:sp>
      <p:sp>
        <p:nvSpPr>
          <p:cNvPr id="38915"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38916"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r>
              <a:rPr lang="en-US" dirty="0" smtClean="0"/>
              <a:t>Predictive models evaluate a system without users being present.  But the model itself</a:t>
            </a:r>
            <a:r>
              <a:rPr lang="en-US" baseline="0" dirty="0" smtClean="0"/>
              <a:t> may have been developed with feedback and studying how users interact with a system.  But once formulated and evaluated, they are generalized resources that can be used to design the interactions.  </a:t>
            </a:r>
          </a:p>
          <a:p>
            <a:endParaRPr lang="en-US" baseline="0" dirty="0" smtClean="0"/>
          </a:p>
          <a:p>
            <a:r>
              <a:rPr lang="en-US" baseline="0" dirty="0" smtClean="0"/>
              <a:t>Because of the generalizable method (will work for any user) aspect of the model, can involve expert evaluators role-playing users as in inspections, predictive models are used as formulas to derive measures of various performance. </a:t>
            </a:r>
          </a:p>
          <a:p>
            <a:r>
              <a:rPr lang="en-US" baseline="0" dirty="0" smtClean="0"/>
              <a:t>Predictive models provides estimates of the efficiency of different systems for various kinds of tasks.  For example, a smartphone designer might choose to use a predictive model because it can enable her to determine accurately which is the optimal layout of keys on the phone for allowing common operations to be performed together. </a:t>
            </a:r>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F4195824-A99E-144D-BAA3-2315B388E321}" type="slidenum">
              <a:rPr lang="en-GB"/>
              <a:pPr/>
              <a:t>15</a:t>
            </a:fld>
            <a:endParaRPr lang="en-GB"/>
          </a:p>
        </p:txBody>
      </p:sp>
      <p:sp>
        <p:nvSpPr>
          <p:cNvPr id="4915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236EDE2E-394A-8745-A6F2-8BB0481073E7}" type="slidenum">
              <a:rPr lang="en-US" sz="1200">
                <a:latin typeface="Times" charset="0"/>
                <a:cs typeface="ＭＳ Ｐゴシック" charset="0"/>
              </a:rPr>
              <a:pPr algn="r" eaLnBrk="0" hangingPunct="0"/>
              <a:t>15</a:t>
            </a:fld>
            <a:endParaRPr lang="en-US" sz="1200">
              <a:latin typeface="Times" charset="0"/>
              <a:cs typeface="ＭＳ Ｐゴシック" charset="0"/>
            </a:endParaRPr>
          </a:p>
        </p:txBody>
      </p:sp>
      <p:sp>
        <p:nvSpPr>
          <p:cNvPr id="49155"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49156"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pPr marL="228600" indent="-228600">
              <a:buFontTx/>
              <a:buAutoNum type="arabicPeriod"/>
            </a:pPr>
            <a:r>
              <a:rPr lang="en-US" baseline="0" dirty="0" smtClean="0"/>
              <a:t>Originally used to predict the time it takes to reach a target using a pointing device.  It was originally used in human factors research to model the relationship between speed and accuracy used when moving towards a target on a display. Help designers decide where to locate physical or digital buttons, what size they should be, and how close together they should be on a touch display or a physical device. </a:t>
            </a:r>
          </a:p>
          <a:p>
            <a:pPr marL="0" indent="0">
              <a:buFontTx/>
              <a:buNone/>
            </a:pPr>
            <a:r>
              <a:rPr lang="en-US" baseline="0" dirty="0" smtClean="0"/>
              <a:t>1.  In interaction design, it has been used to describe the time it takes to point at a target, based on the size of the object and the distance to the object. </a:t>
            </a:r>
          </a:p>
          <a:p>
            <a:pPr marL="0" indent="0">
              <a:buFontTx/>
              <a:buNone/>
            </a:pPr>
            <a:r>
              <a:rPr lang="en-US" dirty="0" smtClean="0"/>
              <a:t>2.  </a:t>
            </a:r>
            <a:r>
              <a:rPr lang="en-US" baseline="0" dirty="0" smtClean="0"/>
              <a:t>Direct relationship between movement time and distance to the target, and an inverse relationship between movement time and target size (area or diameter that the target occupies). </a:t>
            </a:r>
            <a:r>
              <a:rPr lang="en-US" dirty="0" smtClean="0"/>
              <a:t>The bigger the target the easier and quicker it is to reach it. This is why interfaces that</a:t>
            </a:r>
            <a:r>
              <a:rPr lang="en-US" baseline="0" dirty="0" smtClean="0"/>
              <a:t> have larger buttons are easier to use than interfaces that presents lots of tiny buttons crammed together. </a:t>
            </a: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DFCC7A14-00E1-764F-9158-9BF0CE98CFEE}" type="slidenum">
              <a:rPr lang="en-GB"/>
              <a:pPr/>
              <a:t>17</a:t>
            </a:fld>
            <a:endParaRPr lang="en-GB"/>
          </a:p>
        </p:txBody>
      </p:sp>
      <p:sp>
        <p:nvSpPr>
          <p:cNvPr id="5529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2A7D298E-EA3F-BB43-8C51-108576466ADB}" type="slidenum">
              <a:rPr lang="en-US" sz="1200">
                <a:latin typeface="Times" charset="0"/>
                <a:cs typeface="ＭＳ Ｐゴシック" charset="0"/>
              </a:rPr>
              <a:pPr algn="r" eaLnBrk="0" hangingPunct="0"/>
              <a:t>17</a:t>
            </a:fld>
            <a:endParaRPr lang="en-US" sz="1200">
              <a:latin typeface="Times" charset="0"/>
              <a:cs typeface="ＭＳ Ｐゴシック" charset="0"/>
            </a:endParaRPr>
          </a:p>
        </p:txBody>
      </p:sp>
      <p:sp>
        <p:nvSpPr>
          <p:cNvPr id="55299"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55300"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B21C34D6-6EB8-2F42-B6C9-86C360A02D41}" type="slidenum">
              <a:rPr lang="en-GB"/>
              <a:pPr/>
              <a:t>3</a:t>
            </a:fld>
            <a:endParaRPr lang="en-GB"/>
          </a:p>
        </p:txBody>
      </p:sp>
      <p:sp>
        <p:nvSpPr>
          <p:cNvPr id="1331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4309B77E-277C-1C47-9720-C76BA9E282E5}" type="slidenum">
              <a:rPr lang="en-US" sz="1200">
                <a:latin typeface="Times" charset="0"/>
                <a:cs typeface="ＭＳ Ｐゴシック" charset="0"/>
              </a:rPr>
              <a:pPr algn="r" eaLnBrk="0" hangingPunct="0"/>
              <a:t>3</a:t>
            </a:fld>
            <a:endParaRPr lang="en-US" sz="1200">
              <a:latin typeface="Times" charset="0"/>
              <a:cs typeface="ＭＳ Ｐゴシック" charset="0"/>
            </a:endParaRPr>
          </a:p>
        </p:txBody>
      </p:sp>
      <p:sp>
        <p:nvSpPr>
          <p:cNvPr id="13315"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3316"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r>
              <a:rPr lang="en-US" dirty="0" smtClean="0"/>
              <a:t>The</a:t>
            </a:r>
            <a:r>
              <a:rPr lang="en-US" baseline="0" dirty="0" smtClean="0"/>
              <a:t> use of subject matter experts in the inspection of software systems to evaluate usability. The idea is to understand users through knowledge codified in heuristics, or data collected remotely, or models that predict users’ performance. NOTE: none of these methods requires users to be present during the evaluation. </a:t>
            </a:r>
          </a:p>
          <a:p>
            <a:pPr marL="171450" indent="-171450">
              <a:buFontTx/>
              <a:buChar char="-"/>
            </a:pPr>
            <a:r>
              <a:rPr lang="en-US" baseline="0" dirty="0" smtClean="0"/>
              <a:t>Inspection methods typically involve an expert role-playing the users for whom the product is designed, analyzing aspects of the interface, and identifying any potential usability problems by using a set of guidelines.  </a:t>
            </a:r>
          </a:p>
          <a:p>
            <a:pPr marL="171450" indent="-171450">
              <a:buFontTx/>
              <a:buChar char="-"/>
            </a:pPr>
            <a:r>
              <a:rPr lang="en-US" baseline="0" dirty="0" smtClean="0"/>
              <a:t>The most well known are heuristic evaluation and cognitive walkthroughs. </a:t>
            </a:r>
          </a:p>
          <a:p>
            <a:pPr marL="0" indent="0">
              <a:buFontTx/>
              <a:buNone/>
            </a:pPr>
            <a:endParaRPr lang="en-US" baseline="0" dirty="0"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F8CEF937-322D-F44D-8DEE-08AB261E95F3}" type="slidenum">
              <a:rPr lang="en-GB"/>
              <a:pPr/>
              <a:t>4</a:t>
            </a:fld>
            <a:endParaRPr lang="en-GB"/>
          </a:p>
        </p:txBody>
      </p:sp>
      <p:sp>
        <p:nvSpPr>
          <p:cNvPr id="1536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E932286E-F022-8D48-A448-5755492BF0AF}" type="slidenum">
              <a:rPr lang="en-US" sz="1200">
                <a:latin typeface="Times" charset="0"/>
                <a:cs typeface="ＭＳ Ｐゴシック" charset="0"/>
              </a:rPr>
              <a:pPr algn="r" eaLnBrk="0" hangingPunct="0"/>
              <a:t>4</a:t>
            </a:fld>
            <a:endParaRPr lang="en-US" sz="1200">
              <a:latin typeface="Times" charset="0"/>
              <a:cs typeface="ＭＳ Ｐゴシック" charset="0"/>
            </a:endParaRPr>
          </a:p>
        </p:txBody>
      </p:sp>
      <p:sp>
        <p:nvSpPr>
          <p:cNvPr id="15363"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5364"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r>
              <a:rPr lang="en-US" dirty="0" smtClean="0"/>
              <a:t>Heuristic evaluation</a:t>
            </a:r>
            <a:r>
              <a:rPr lang="en-US" baseline="0" dirty="0" smtClean="0"/>
              <a:t> is a usability inspection method that was developed by Jacob Nielsen and his colleagues (Nielsen and </a:t>
            </a:r>
            <a:r>
              <a:rPr lang="en-US" baseline="0" dirty="0" err="1" smtClean="0"/>
              <a:t>Mohlich</a:t>
            </a:r>
            <a:r>
              <a:rPr lang="en-US" baseline="0" dirty="0" smtClean="0"/>
              <a:t> 1990; Nielsen 1994), and later modified by other researchers for evaluating specific types of systems (Hollingshead and </a:t>
            </a:r>
            <a:r>
              <a:rPr lang="en-US" baseline="0" dirty="0" err="1" smtClean="0"/>
              <a:t>Novick</a:t>
            </a:r>
            <a:r>
              <a:rPr lang="en-US" baseline="0" dirty="0" smtClean="0"/>
              <a:t>, 2007). </a:t>
            </a:r>
          </a:p>
          <a:p>
            <a:pPr marL="171450" indent="-171450">
              <a:buFontTx/>
              <a:buChar char="-"/>
            </a:pPr>
            <a:r>
              <a:rPr lang="en-US" baseline="0" dirty="0" smtClean="0"/>
              <a:t>Experts, guided by a set of usability principles known as heuristics, evaluate whether user-interface elements, such as dialog boxes, menus, navigation structure, online help and so on, conform to tried and tested principles. </a:t>
            </a:r>
          </a:p>
          <a:p>
            <a:pPr marL="171450" indent="-171450">
              <a:buFontTx/>
              <a:buChar char="-"/>
            </a:pPr>
            <a:r>
              <a:rPr lang="en-US" baseline="0" dirty="0" smtClean="0"/>
              <a:t>The heuristics closely resemble high-level design principles (e.g. making designs consistent, reducing memory load, and using terms that users understand).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1A6A80E4-72B2-864E-9963-FF3109CC2AA6}" type="slidenum">
              <a:rPr lang="en-GB"/>
              <a:pPr/>
              <a:t>5</a:t>
            </a:fld>
            <a:endParaRPr lang="en-GB"/>
          </a:p>
        </p:txBody>
      </p:sp>
      <p:sp>
        <p:nvSpPr>
          <p:cNvPr id="17410"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1A7127EA-2EEF-2A46-B2F2-073760493F98}" type="slidenum">
              <a:rPr lang="en-US" sz="1200">
                <a:latin typeface="Times" charset="0"/>
                <a:cs typeface="ＭＳ Ｐゴシック" charset="0"/>
              </a:rPr>
              <a:pPr algn="r" eaLnBrk="0" hangingPunct="0"/>
              <a:t>5</a:t>
            </a:fld>
            <a:endParaRPr lang="en-US" sz="1200">
              <a:latin typeface="Times" charset="0"/>
              <a:cs typeface="ＭＳ Ｐゴシック" charset="0"/>
            </a:endParaRPr>
          </a:p>
        </p:txBody>
      </p:sp>
      <p:sp>
        <p:nvSpPr>
          <p:cNvPr id="17411"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7412"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pPr marL="228600" indent="-228600">
              <a:buAutoNum type="arabicPeriod"/>
            </a:pPr>
            <a:r>
              <a:rPr lang="en-US" baseline="0" dirty="0" smtClean="0"/>
              <a:t>The system should always keep users informed about what is going on, through feedback and reasonable time. </a:t>
            </a:r>
          </a:p>
          <a:p>
            <a:pPr marL="228600" indent="-228600">
              <a:buAutoNum type="arabicPeriod"/>
            </a:pPr>
            <a:r>
              <a:rPr lang="en-US" baseline="0" dirty="0" smtClean="0"/>
              <a:t>The system should speak the user’s language, with words, phrases and concepts familiar to the user</a:t>
            </a:r>
          </a:p>
          <a:p>
            <a:pPr marL="228600" indent="-228600">
              <a:buAutoNum type="arabicPeriod"/>
            </a:pPr>
            <a:r>
              <a:rPr lang="en-US" baseline="0" dirty="0" smtClean="0"/>
              <a:t>Users often choose system functions by mistake, and will need a clearly marked emergency exit to leave the unwanted state without having to go through an extended dialog.</a:t>
            </a:r>
          </a:p>
          <a:p>
            <a:pPr marL="228600" indent="-228600">
              <a:buAutoNum type="arabicPeriod"/>
            </a:pPr>
            <a:r>
              <a:rPr lang="en-US" baseline="0" dirty="0" smtClean="0"/>
              <a:t>Users should not have to wonder whether different words, situations or actions mean the same thing.</a:t>
            </a:r>
          </a:p>
          <a:p>
            <a:pPr marL="228600" indent="-228600">
              <a:buAutoNum type="arabicPeriod"/>
            </a:pPr>
            <a:r>
              <a:rPr lang="en-US" baseline="0" dirty="0" smtClean="0"/>
              <a:t>Eliminate error-prone conditions or check for them and present users with a confirmation option before they commit to the action</a:t>
            </a:r>
          </a:p>
          <a:p>
            <a:pPr marL="228600" indent="-228600">
              <a:buAutoNum type="arabicPeriod"/>
            </a:pPr>
            <a:r>
              <a:rPr lang="en-US" baseline="0" dirty="0" smtClean="0"/>
              <a:t>Minimize users’ memory load by making objects, actions and options visible. The user should not have to remember information from one part of the dialog to another. </a:t>
            </a:r>
          </a:p>
          <a:p>
            <a:pPr marL="228600" indent="-228600">
              <a:buAutoNum type="arabicPeriod"/>
            </a:pPr>
            <a:r>
              <a:rPr lang="en-US" baseline="0" dirty="0" smtClean="0"/>
              <a:t>Accelerators – unseen by the novice user – may often speed up the interaction for the expert user such that the system can cater to both inexperienced and experienced users. Allow users to tailor frequent actions.</a:t>
            </a:r>
          </a:p>
          <a:p>
            <a:pPr marL="228600" indent="-228600">
              <a:buAutoNum type="arabicPeriod"/>
            </a:pPr>
            <a:r>
              <a:rPr lang="en-US" baseline="0" dirty="0" smtClean="0"/>
              <a:t>Dialogs should not contain information that is irrelevant or rarely needed.</a:t>
            </a:r>
          </a:p>
          <a:p>
            <a:pPr marL="228600" indent="-228600">
              <a:buAutoNum type="arabicPeriod"/>
            </a:pPr>
            <a:r>
              <a:rPr lang="en-US" baseline="0" dirty="0" smtClean="0"/>
              <a:t>Error messages should be expressed in plain language. </a:t>
            </a:r>
          </a:p>
          <a:p>
            <a:pPr marL="228600" indent="-228600">
              <a:buAutoNum type="arabicPeriod"/>
            </a:pPr>
            <a:r>
              <a:rPr lang="en-US" baseline="0" dirty="0" smtClean="0"/>
              <a:t>Even though it is better if the system can be used without documentation, it may be necessary to provide help and documentation.  Any such information should be easy to search.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8E9DC1D8-DC31-CD41-97A6-A4AD2846D57B}" type="slidenum">
              <a:rPr lang="en-GB"/>
              <a:pPr/>
              <a:t>6</a:t>
            </a:fld>
            <a:endParaRPr lang="en-GB"/>
          </a:p>
        </p:txBody>
      </p:sp>
      <p:sp>
        <p:nvSpPr>
          <p:cNvPr id="21506"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637940ED-FA17-274D-B47B-FCED49112585}" type="slidenum">
              <a:rPr lang="en-US" sz="1200">
                <a:latin typeface="Times" charset="0"/>
                <a:cs typeface="ＭＳ Ｐゴシック" charset="0"/>
              </a:rPr>
              <a:pPr algn="r" eaLnBrk="0" hangingPunct="0"/>
              <a:t>6</a:t>
            </a:fld>
            <a:endParaRPr lang="en-US" sz="1200">
              <a:latin typeface="Times" charset="0"/>
              <a:cs typeface="ＭＳ Ｐゴシック" charset="0"/>
            </a:endParaRPr>
          </a:p>
        </p:txBody>
      </p:sp>
      <p:sp>
        <p:nvSpPr>
          <p:cNvPr id="21507"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21508" name="Rectangle 3"/>
          <p:cNvSpPr>
            <a:spLocks noGrp="1" noChangeArrowheads="1"/>
          </p:cNvSpPr>
          <p:nvPr>
            <p:ph type="body" idx="1"/>
          </p:nvPr>
        </p:nvSpPr>
        <p:spPr>
          <a:xfrm>
            <a:off x="914400" y="4343400"/>
            <a:ext cx="5029200" cy="4114800"/>
          </a:xfrm>
        </p:spPr>
        <p:txBody>
          <a:bodyPr/>
          <a:lstStyle/>
          <a:p>
            <a:pPr marL="171450" indent="-171450">
              <a:buFontTx/>
              <a:buChar char="-"/>
            </a:pPr>
            <a:r>
              <a:rPr lang="en-US" dirty="0" smtClean="0"/>
              <a:t>Exactly which heuristic is appropriate and how many are needed for different products</a:t>
            </a:r>
            <a:r>
              <a:rPr lang="en-US" baseline="0" dirty="0" smtClean="0"/>
              <a:t> is debatable and depends on the goals of the evaluation, but most sets of heuristics have between five and ten items. More than 10 becomes difficult for expert evaluators to remember. </a:t>
            </a:r>
          </a:p>
          <a:p>
            <a:pPr marL="171450" indent="-171450">
              <a:buFontTx/>
              <a:buChar char="-"/>
            </a:pPr>
            <a:r>
              <a:rPr lang="en-US" baseline="0" dirty="0" smtClean="0"/>
              <a:t>A key question asked is how many evaluators are needed to carry out a thorough heuristic evaluation. While one evaluator can identify a large number of problems, </a:t>
            </a:r>
            <a:r>
              <a:rPr lang="en-US" baseline="0" dirty="0" smtClean="0"/>
              <a:t>they </a:t>
            </a:r>
            <a:r>
              <a:rPr lang="en-US" baseline="0" dirty="0" smtClean="0"/>
              <a:t>may not catch all of them, but </a:t>
            </a:r>
            <a:r>
              <a:rPr lang="en-US" baseline="0" dirty="0" smtClean="0"/>
              <a:t>they </a:t>
            </a:r>
            <a:r>
              <a:rPr lang="en-US" baseline="0" dirty="0" smtClean="0"/>
              <a:t>may have a tendency to concentrate on a specific set of functionalities (evaluator’s pet peeves). </a:t>
            </a:r>
          </a:p>
          <a:p>
            <a:pPr marL="171450" indent="-171450">
              <a:buFontTx/>
              <a:buChar char="-"/>
            </a:pPr>
            <a:endParaRPr lang="en-US" baseline="0"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0617DE18-FBB2-8B42-940F-C2AF0427A242}" type="slidenum">
              <a:rPr lang="en-GB"/>
              <a:pPr/>
              <a:t>7</a:t>
            </a:fld>
            <a:endParaRPr lang="en-GB"/>
          </a:p>
        </p:txBody>
      </p:sp>
      <p:sp>
        <p:nvSpPr>
          <p:cNvPr id="19458"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D8AFEF0A-C690-6F44-B195-7130E6102CDD}" type="slidenum">
              <a:rPr lang="en-US" sz="1200">
                <a:latin typeface="Times" charset="0"/>
                <a:cs typeface="ＭＳ Ｐゴシック" charset="0"/>
              </a:rPr>
              <a:pPr algn="r" eaLnBrk="0" hangingPunct="0"/>
              <a:t>7</a:t>
            </a:fld>
            <a:endParaRPr lang="en-US" sz="1200">
              <a:latin typeface="Times" charset="0"/>
              <a:cs typeface="ＭＳ Ｐゴシック" charset="0"/>
            </a:endParaRPr>
          </a:p>
        </p:txBody>
      </p:sp>
      <p:sp>
        <p:nvSpPr>
          <p:cNvPr id="19459"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9460"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pPr marL="171450" indent="-171450">
              <a:buFontTx/>
              <a:buChar char="-"/>
            </a:pPr>
            <a:r>
              <a:rPr lang="en-US" baseline="0" dirty="0" smtClean="0"/>
              <a:t>More evaluators the better, but more is also expensive.  There is also a point of diminishing returns. </a:t>
            </a:r>
          </a:p>
          <a:p>
            <a:pPr marL="171450" indent="-171450">
              <a:buFontTx/>
              <a:buChar char="-"/>
            </a:pPr>
            <a:r>
              <a:rPr lang="en-US" baseline="0" dirty="0" smtClean="0"/>
              <a:t>For a quick evaluation of an early design, one or two experts can probably identify most potential usability problems, but if a thorough evaluation of a fully working prototype is needed then having a team of experts conducting the evaluation and comparing their findings would be advisable. </a:t>
            </a:r>
          </a:p>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Research</a:t>
            </a:r>
            <a:r>
              <a:rPr lang="en-US" baseline="0" dirty="0" smtClean="0"/>
              <a:t> Question: Are there heuristics for the expert evaluation of VR systems (perhaps even interactive virtual humans) or tangible interfaces? One way is to turn design guidelines into well formulated heuristics for a field of interaction design. More on this please read: p. 505 to 508 (Turning Design Guidelines to Heuristics).</a:t>
            </a:r>
            <a:endParaRPr lang="en-US" dirty="0"/>
          </a:p>
        </p:txBody>
      </p:sp>
      <p:sp>
        <p:nvSpPr>
          <p:cNvPr id="4" name="Slide Number Placeholder 3"/>
          <p:cNvSpPr>
            <a:spLocks noGrp="1"/>
          </p:cNvSpPr>
          <p:nvPr>
            <p:ph type="sldNum" sz="quarter" idx="10"/>
          </p:nvPr>
        </p:nvSpPr>
        <p:spPr/>
        <p:txBody>
          <a:bodyPr/>
          <a:lstStyle/>
          <a:p>
            <a:fld id="{3F55A965-49CD-492E-84BE-5EB2A9CC3DBD}" type="slidenum">
              <a:rPr lang="en-GB" smtClean="0"/>
              <a:t>8</a:t>
            </a:fld>
            <a:endParaRPr lang="en-GB"/>
          </a:p>
        </p:txBody>
      </p:sp>
    </p:spTree>
    <p:extLst>
      <p:ext uri="{BB962C8B-B14F-4D97-AF65-F5344CB8AC3E}">
        <p14:creationId xmlns:p14="http://schemas.microsoft.com/office/powerpoint/2010/main" val="3931763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EA3FF15F-9C3B-2546-A87F-DD6F5C261494}" type="slidenum">
              <a:rPr lang="en-GB"/>
              <a:pPr/>
              <a:t>9</a:t>
            </a:fld>
            <a:endParaRPr lang="en-GB"/>
          </a:p>
        </p:txBody>
      </p:sp>
      <p:sp>
        <p:nvSpPr>
          <p:cNvPr id="23554"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9B26C145-ECB2-464E-82A5-11F3BCE2CA1E}" type="slidenum">
              <a:rPr lang="en-US" sz="1200">
                <a:latin typeface="Times" charset="0"/>
                <a:cs typeface="ＭＳ Ｐゴシック" charset="0"/>
              </a:rPr>
              <a:pPr algn="r" eaLnBrk="0" hangingPunct="0"/>
              <a:t>9</a:t>
            </a:fld>
            <a:endParaRPr lang="en-US" sz="1200">
              <a:latin typeface="Times" charset="0"/>
              <a:cs typeface="ＭＳ Ｐゴシック" charset="0"/>
            </a:endParaRPr>
          </a:p>
        </p:txBody>
      </p:sp>
      <p:sp>
        <p:nvSpPr>
          <p:cNvPr id="23555"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23556"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ChangeArrowheads="1"/>
          </p:cNvSpPr>
          <p:nvPr>
            <p:ph type="sldNum" sz="quarter" idx="5"/>
          </p:nvPr>
        </p:nvSpPr>
        <p:spPr>
          <a:ln/>
        </p:spPr>
        <p:txBody>
          <a:bodyPr/>
          <a:lstStyle/>
          <a:p>
            <a:fld id="{B36C426E-841A-0542-949D-4314ADB6A9B6}" type="slidenum">
              <a:rPr lang="en-GB"/>
              <a:pPr/>
              <a:t>10</a:t>
            </a:fld>
            <a:endParaRPr lang="en-GB"/>
          </a:p>
        </p:txBody>
      </p:sp>
      <p:sp>
        <p:nvSpPr>
          <p:cNvPr id="25602"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Arial" charset="0"/>
                <a:ea typeface="ＭＳ Ｐゴシック" charset="0"/>
              </a:defRPr>
            </a:lvl1pPr>
            <a:lvl2pPr marL="37931725" indent="-37474525">
              <a:defRPr>
                <a:solidFill>
                  <a:schemeClr val="tx1"/>
                </a:solidFill>
                <a:latin typeface="Arial" charset="0"/>
                <a:ea typeface="ＭＳ Ｐゴシック" charset="0"/>
              </a:defRPr>
            </a:lvl2pPr>
            <a:lvl3pPr>
              <a:defRPr>
                <a:solidFill>
                  <a:schemeClr val="tx1"/>
                </a:solidFill>
                <a:latin typeface="Arial" charset="0"/>
                <a:ea typeface="ＭＳ Ｐゴシック" charset="0"/>
              </a:defRPr>
            </a:lvl3pPr>
            <a:lvl4pPr>
              <a:defRPr>
                <a:solidFill>
                  <a:schemeClr val="tx1"/>
                </a:solidFill>
                <a:latin typeface="Arial" charset="0"/>
                <a:ea typeface="ＭＳ Ｐゴシック" charset="0"/>
              </a:defRPr>
            </a:lvl4pPr>
            <a:lvl5pPr>
              <a:defRPr>
                <a:solidFill>
                  <a:schemeClr val="tx1"/>
                </a:solidFill>
                <a:latin typeface="Arial" charset="0"/>
                <a:ea typeface="ＭＳ Ｐゴシック" charset="0"/>
              </a:defRPr>
            </a:lvl5pPr>
            <a:lvl6pPr marL="457200" fontAlgn="base">
              <a:spcBef>
                <a:spcPct val="0"/>
              </a:spcBef>
              <a:spcAft>
                <a:spcPct val="0"/>
              </a:spcAft>
              <a:defRPr>
                <a:solidFill>
                  <a:schemeClr val="tx1"/>
                </a:solidFill>
                <a:latin typeface="Arial" charset="0"/>
                <a:ea typeface="ＭＳ Ｐゴシック" charset="0"/>
              </a:defRPr>
            </a:lvl6pPr>
            <a:lvl7pPr marL="914400" fontAlgn="base">
              <a:spcBef>
                <a:spcPct val="0"/>
              </a:spcBef>
              <a:spcAft>
                <a:spcPct val="0"/>
              </a:spcAft>
              <a:defRPr>
                <a:solidFill>
                  <a:schemeClr val="tx1"/>
                </a:solidFill>
                <a:latin typeface="Arial" charset="0"/>
                <a:ea typeface="ＭＳ Ｐゴシック" charset="0"/>
              </a:defRPr>
            </a:lvl7pPr>
            <a:lvl8pPr marL="1371600" fontAlgn="base">
              <a:spcBef>
                <a:spcPct val="0"/>
              </a:spcBef>
              <a:spcAft>
                <a:spcPct val="0"/>
              </a:spcAft>
              <a:defRPr>
                <a:solidFill>
                  <a:schemeClr val="tx1"/>
                </a:solidFill>
                <a:latin typeface="Arial" charset="0"/>
                <a:ea typeface="ＭＳ Ｐゴシック" charset="0"/>
              </a:defRPr>
            </a:lvl8pPr>
            <a:lvl9pPr marL="1828800" fontAlgn="base">
              <a:spcBef>
                <a:spcPct val="0"/>
              </a:spcBef>
              <a:spcAft>
                <a:spcPct val="0"/>
              </a:spcAft>
              <a:defRPr>
                <a:solidFill>
                  <a:schemeClr val="tx1"/>
                </a:solidFill>
                <a:latin typeface="Arial" charset="0"/>
                <a:ea typeface="ＭＳ Ｐゴシック" charset="0"/>
              </a:defRPr>
            </a:lvl9pPr>
          </a:lstStyle>
          <a:p>
            <a:pPr algn="r" eaLnBrk="0" hangingPunct="0"/>
            <a:fld id="{66667EF9-AAD4-4042-965B-DDB9AC02E61B}" type="slidenum">
              <a:rPr lang="en-US" sz="1200">
                <a:latin typeface="Times" charset="0"/>
                <a:cs typeface="ＭＳ Ｐゴシック" charset="0"/>
              </a:rPr>
              <a:pPr algn="r" eaLnBrk="0" hangingPunct="0"/>
              <a:t>10</a:t>
            </a:fld>
            <a:endParaRPr lang="en-US" sz="1200">
              <a:latin typeface="Times" charset="0"/>
              <a:cs typeface="ＭＳ Ｐゴシック" charset="0"/>
            </a:endParaRPr>
          </a:p>
        </p:txBody>
      </p:sp>
      <p:sp>
        <p:nvSpPr>
          <p:cNvPr id="25603"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25604" name="Rectangle 3"/>
          <p:cNvSpPr>
            <a:spLocks noGrp="1" noChangeArrowheads="1"/>
          </p:cNvSpPr>
          <p:nvPr>
            <p:ph type="body" idx="1"/>
          </p:nvPr>
        </p:nvSpPr>
        <p:spPr>
          <a:xfrm>
            <a:off x="914400" y="4343400"/>
            <a:ext cx="5029200" cy="4114800"/>
          </a:xfrm>
          <a:solidFill>
            <a:srgbClr val="FFFFFF"/>
          </a:solidFill>
          <a:ln>
            <a:solidFill>
              <a:srgbClr val="000000"/>
            </a:solidFill>
            <a:miter lim="800000"/>
            <a:headEnd/>
            <a:tailEnd/>
          </a:ln>
        </p:spPr>
        <p:txBody>
          <a:bodyPr/>
          <a:lstStyle/>
          <a:p>
            <a:pPr marL="171450" indent="-171450">
              <a:buFontTx/>
              <a:buChar char="-"/>
            </a:pPr>
            <a:r>
              <a:rPr lang="en-US" dirty="0" smtClean="0"/>
              <a:t>At Clemson,</a:t>
            </a:r>
            <a:r>
              <a:rPr lang="en-US" baseline="0" dirty="0" smtClean="0"/>
              <a:t> you may need a design IRB, if this is part of the design activity of a research study and may eventually require an empirical evaluation with users. </a:t>
            </a:r>
          </a:p>
          <a:p>
            <a:pPr marL="0" indent="0">
              <a:buFontTx/>
              <a:buNone/>
            </a:pPr>
            <a:r>
              <a:rPr lang="en-US" baseline="0" dirty="0" smtClean="0"/>
              <a:t> </a:t>
            </a: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r>
              <a:rPr lang="en-US" smtClean="0"/>
              <a:t>www.id-book.com</a:t>
            </a:r>
            <a:endParaRPr lang="en-GB"/>
          </a:p>
        </p:txBody>
      </p:sp>
      <p:sp>
        <p:nvSpPr>
          <p:cNvPr id="5" name="Footer Placeholder 4"/>
          <p:cNvSpPr>
            <a:spLocks noGrp="1"/>
          </p:cNvSpPr>
          <p:nvPr>
            <p:ph type="ftr" sz="quarter" idx="11"/>
          </p:nvPr>
        </p:nvSpPr>
        <p:spPr/>
        <p:txBody>
          <a:bodyPr/>
          <a:lstStyle/>
          <a:p>
            <a:r>
              <a:rPr lang="en-GB" smtClean="0"/>
              <a:t>www.id-book.com</a:t>
            </a:r>
            <a:endParaRPr lang="en-GB"/>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1528635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r>
              <a:rPr lang="en-US" smtClean="0"/>
              <a:t>www.id-book.com</a:t>
            </a:r>
            <a:endParaRPr lang="en-GB"/>
          </a:p>
        </p:txBody>
      </p:sp>
      <p:sp>
        <p:nvSpPr>
          <p:cNvPr id="5" name="Footer Placeholder 4"/>
          <p:cNvSpPr>
            <a:spLocks noGrp="1"/>
          </p:cNvSpPr>
          <p:nvPr>
            <p:ph type="ftr" sz="quarter" idx="11"/>
          </p:nvPr>
        </p:nvSpPr>
        <p:spPr/>
        <p:txBody>
          <a:bodyPr/>
          <a:lstStyle>
            <a:lvl1pPr>
              <a:defRPr>
                <a:solidFill>
                  <a:schemeClr val="accent6">
                    <a:lumMod val="75000"/>
                  </a:schemeClr>
                </a:solidFill>
              </a:defRPr>
            </a:lvl1pPr>
          </a:lstStyle>
          <a:p>
            <a:r>
              <a:rPr lang="en-GB" dirty="0" smtClean="0"/>
              <a:t>www.id-book.com</a:t>
            </a:r>
            <a:endParaRPr lang="en-GB" dirty="0"/>
          </a:p>
        </p:txBody>
      </p:sp>
      <p:sp>
        <p:nvSpPr>
          <p:cNvPr id="6" name="Slide Number Placeholder 5"/>
          <p:cNvSpPr>
            <a:spLocks noGrp="1"/>
          </p:cNvSpPr>
          <p:nvPr>
            <p:ph type="sldNum" sz="quarter" idx="12"/>
          </p:nvPr>
        </p:nvSpPr>
        <p:spPr/>
        <p:txBody>
          <a:bodyPr/>
          <a:lstStyle>
            <a:lvl1pPr>
              <a:defRPr>
                <a:solidFill>
                  <a:schemeClr val="accent6">
                    <a:lumMod val="75000"/>
                  </a:schemeClr>
                </a:solidFill>
              </a:defRPr>
            </a:lvl1pPr>
          </a:lstStyle>
          <a:p>
            <a:fld id="{A7EA2D8D-44E5-43C4-BBA1-AE3E32EF0894}" type="slidenum">
              <a:rPr lang="en-GB" smtClean="0"/>
              <a:pPr/>
              <a:t>‹#›</a:t>
            </a:fld>
            <a:endParaRPr lang="en-GB" dirty="0"/>
          </a:p>
        </p:txBody>
      </p:sp>
    </p:spTree>
    <p:extLst>
      <p:ext uri="{BB962C8B-B14F-4D97-AF65-F5344CB8AC3E}">
        <p14:creationId xmlns:p14="http://schemas.microsoft.com/office/powerpoint/2010/main" val="3368491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r>
              <a:rPr lang="en-US" smtClean="0"/>
              <a:t>www.id-book.com</a:t>
            </a:r>
            <a:endParaRPr lang="en-GB"/>
          </a:p>
        </p:txBody>
      </p:sp>
      <p:sp>
        <p:nvSpPr>
          <p:cNvPr id="5" name="Footer Placeholder 4"/>
          <p:cNvSpPr>
            <a:spLocks noGrp="1"/>
          </p:cNvSpPr>
          <p:nvPr>
            <p:ph type="ftr" sz="quarter" idx="11"/>
          </p:nvPr>
        </p:nvSpPr>
        <p:spPr/>
        <p:txBody>
          <a:bodyPr/>
          <a:lstStyle>
            <a:lvl1pPr>
              <a:defRPr>
                <a:solidFill>
                  <a:schemeClr val="accent6">
                    <a:lumMod val="75000"/>
                  </a:schemeClr>
                </a:solidFill>
              </a:defRPr>
            </a:lvl1pPr>
          </a:lstStyle>
          <a:p>
            <a:r>
              <a:rPr lang="en-GB" dirty="0" smtClean="0"/>
              <a:t>www.id-book.com</a:t>
            </a:r>
            <a:endParaRPr lang="en-GB" dirty="0"/>
          </a:p>
        </p:txBody>
      </p:sp>
      <p:sp>
        <p:nvSpPr>
          <p:cNvPr id="6" name="Slide Number Placeholder 5"/>
          <p:cNvSpPr>
            <a:spLocks noGrp="1"/>
          </p:cNvSpPr>
          <p:nvPr>
            <p:ph type="sldNum" sz="quarter" idx="12"/>
          </p:nvPr>
        </p:nvSpPr>
        <p:spPr/>
        <p:txBody>
          <a:bodyPr/>
          <a:lstStyle>
            <a:lvl1pPr>
              <a:defRPr>
                <a:solidFill>
                  <a:schemeClr val="accent6">
                    <a:lumMod val="75000"/>
                  </a:schemeClr>
                </a:solidFill>
              </a:defRPr>
            </a:lvl1pPr>
          </a:lstStyle>
          <a:p>
            <a:fld id="{A7EA2D8D-44E5-43C4-BBA1-AE3E32EF0894}" type="slidenum">
              <a:rPr lang="en-GB" smtClean="0"/>
              <a:pPr/>
              <a:t>‹#›</a:t>
            </a:fld>
            <a:endParaRPr lang="en-GB" dirty="0"/>
          </a:p>
        </p:txBody>
      </p:sp>
    </p:spTree>
    <p:extLst>
      <p:ext uri="{BB962C8B-B14F-4D97-AF65-F5344CB8AC3E}">
        <p14:creationId xmlns:p14="http://schemas.microsoft.com/office/powerpoint/2010/main" val="2714383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lvl1pPr>
              <a:defRPr>
                <a:solidFill>
                  <a:schemeClr val="tx1"/>
                </a:soli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r>
              <a:rPr lang="en-US" smtClean="0"/>
              <a:t>www.id-book.com</a:t>
            </a:r>
            <a:endParaRPr lang="en-GB"/>
          </a:p>
        </p:txBody>
      </p:sp>
      <p:sp>
        <p:nvSpPr>
          <p:cNvPr id="5" name="Footer Placeholder 4"/>
          <p:cNvSpPr>
            <a:spLocks noGrp="1"/>
          </p:cNvSpPr>
          <p:nvPr>
            <p:ph type="ftr" sz="quarter" idx="11"/>
          </p:nvPr>
        </p:nvSpPr>
        <p:spPr/>
        <p:txBody>
          <a:bodyPr/>
          <a:lstStyle/>
          <a:p>
            <a:r>
              <a:rPr lang="en-GB" smtClean="0"/>
              <a:t>www.id-book.com</a:t>
            </a:r>
            <a:endParaRPr lang="en-GB"/>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259341519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www.id-book.com</a:t>
            </a:r>
            <a:endParaRPr lang="en-GB"/>
          </a:p>
        </p:txBody>
      </p:sp>
      <p:sp>
        <p:nvSpPr>
          <p:cNvPr id="5" name="Footer Placeholder 4"/>
          <p:cNvSpPr>
            <a:spLocks noGrp="1"/>
          </p:cNvSpPr>
          <p:nvPr>
            <p:ph type="ftr" sz="quarter" idx="11"/>
          </p:nvPr>
        </p:nvSpPr>
        <p:spPr/>
        <p:txBody>
          <a:bodyPr/>
          <a:lstStyle/>
          <a:p>
            <a:r>
              <a:rPr lang="en-GB" smtClean="0"/>
              <a:t>www.id-book.com</a:t>
            </a:r>
            <a:endParaRPr lang="en-GB"/>
          </a:p>
        </p:txBody>
      </p:sp>
      <p:sp>
        <p:nvSpPr>
          <p:cNvPr id="6" name="Slide Number Placeholder 5"/>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3308614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r>
              <a:rPr lang="en-US" smtClean="0"/>
              <a:t>www.id-book.com</a:t>
            </a:r>
            <a:endParaRPr lang="en-GB"/>
          </a:p>
        </p:txBody>
      </p:sp>
      <p:sp>
        <p:nvSpPr>
          <p:cNvPr id="6" name="Footer Placeholder 5"/>
          <p:cNvSpPr>
            <a:spLocks noGrp="1"/>
          </p:cNvSpPr>
          <p:nvPr>
            <p:ph type="ftr" sz="quarter" idx="11"/>
          </p:nvPr>
        </p:nvSpPr>
        <p:spPr/>
        <p:txBody>
          <a:bodyPr/>
          <a:lstStyle/>
          <a:p>
            <a:r>
              <a:rPr lang="en-GB" smtClean="0"/>
              <a:t>www.id-book.com</a:t>
            </a:r>
            <a:endParaRPr lang="en-GB"/>
          </a:p>
        </p:txBody>
      </p:sp>
      <p:sp>
        <p:nvSpPr>
          <p:cNvPr id="7" name="Slide Number Placeholder 6"/>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147230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r>
              <a:rPr lang="en-US" smtClean="0"/>
              <a:t>www.id-book.com</a:t>
            </a:r>
            <a:endParaRPr lang="en-GB"/>
          </a:p>
        </p:txBody>
      </p:sp>
      <p:sp>
        <p:nvSpPr>
          <p:cNvPr id="8" name="Footer Placeholder 7"/>
          <p:cNvSpPr>
            <a:spLocks noGrp="1"/>
          </p:cNvSpPr>
          <p:nvPr>
            <p:ph type="ftr" sz="quarter" idx="11"/>
          </p:nvPr>
        </p:nvSpPr>
        <p:spPr/>
        <p:txBody>
          <a:bodyPr/>
          <a:lstStyle/>
          <a:p>
            <a:r>
              <a:rPr lang="en-GB" smtClean="0"/>
              <a:t>www.id-book.com</a:t>
            </a:r>
            <a:endParaRPr lang="en-GB"/>
          </a:p>
        </p:txBody>
      </p:sp>
      <p:sp>
        <p:nvSpPr>
          <p:cNvPr id="9" name="Slide Number Placeholder 8"/>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3091041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r>
              <a:rPr lang="en-US" smtClean="0"/>
              <a:t>www.id-book.com</a:t>
            </a:r>
            <a:endParaRPr lang="en-GB"/>
          </a:p>
        </p:txBody>
      </p:sp>
      <p:sp>
        <p:nvSpPr>
          <p:cNvPr id="4" name="Footer Placeholder 3"/>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a:t>
            </a:fld>
            <a:endParaRPr lang="en-GB"/>
          </a:p>
        </p:txBody>
      </p:sp>
    </p:spTree>
    <p:extLst>
      <p:ext uri="{BB962C8B-B14F-4D97-AF65-F5344CB8AC3E}">
        <p14:creationId xmlns:p14="http://schemas.microsoft.com/office/powerpoint/2010/main" val="4076149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www.id-book.com</a:t>
            </a:r>
            <a:endParaRPr lang="en-GB"/>
          </a:p>
        </p:txBody>
      </p:sp>
      <p:sp>
        <p:nvSpPr>
          <p:cNvPr id="3" name="Footer Placeholder 2"/>
          <p:cNvSpPr>
            <a:spLocks noGrp="1"/>
          </p:cNvSpPr>
          <p:nvPr>
            <p:ph type="ftr" sz="quarter" idx="11"/>
          </p:nvPr>
        </p:nvSpPr>
        <p:spPr/>
        <p:txBody>
          <a:bodyPr/>
          <a:lstStyle>
            <a:lvl1pPr>
              <a:defRPr>
                <a:solidFill>
                  <a:schemeClr val="accent6">
                    <a:lumMod val="75000"/>
                  </a:schemeClr>
                </a:solidFill>
              </a:defRPr>
            </a:lvl1pPr>
          </a:lstStyle>
          <a:p>
            <a:r>
              <a:rPr lang="en-GB" dirty="0" smtClean="0"/>
              <a:t>www.id-book.com</a:t>
            </a:r>
            <a:endParaRPr lang="en-GB" dirty="0"/>
          </a:p>
        </p:txBody>
      </p:sp>
      <p:sp>
        <p:nvSpPr>
          <p:cNvPr id="4" name="Slide Number Placeholder 3"/>
          <p:cNvSpPr>
            <a:spLocks noGrp="1"/>
          </p:cNvSpPr>
          <p:nvPr>
            <p:ph type="sldNum" sz="quarter" idx="12"/>
          </p:nvPr>
        </p:nvSpPr>
        <p:spPr/>
        <p:txBody>
          <a:bodyPr/>
          <a:lstStyle>
            <a:lvl1pPr>
              <a:defRPr>
                <a:solidFill>
                  <a:schemeClr val="accent6">
                    <a:lumMod val="75000"/>
                  </a:schemeClr>
                </a:solidFill>
              </a:defRPr>
            </a:lvl1pPr>
          </a:lstStyle>
          <a:p>
            <a:fld id="{A7EA2D8D-44E5-43C4-BBA1-AE3E32EF0894}" type="slidenum">
              <a:rPr lang="en-GB" smtClean="0"/>
              <a:pPr/>
              <a:t>‹#›</a:t>
            </a:fld>
            <a:endParaRPr lang="en-GB" dirty="0"/>
          </a:p>
        </p:txBody>
      </p:sp>
    </p:spTree>
    <p:extLst>
      <p:ext uri="{BB962C8B-B14F-4D97-AF65-F5344CB8AC3E}">
        <p14:creationId xmlns:p14="http://schemas.microsoft.com/office/powerpoint/2010/main" val="1236994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www.id-book.com</a:t>
            </a:r>
            <a:endParaRPr lang="en-GB"/>
          </a:p>
        </p:txBody>
      </p:sp>
      <p:sp>
        <p:nvSpPr>
          <p:cNvPr id="6" name="Footer Placeholder 5"/>
          <p:cNvSpPr>
            <a:spLocks noGrp="1"/>
          </p:cNvSpPr>
          <p:nvPr>
            <p:ph type="ftr" sz="quarter" idx="11"/>
          </p:nvPr>
        </p:nvSpPr>
        <p:spPr/>
        <p:txBody>
          <a:bodyPr/>
          <a:lstStyle>
            <a:lvl1pPr>
              <a:defRPr>
                <a:solidFill>
                  <a:schemeClr val="accent6">
                    <a:lumMod val="75000"/>
                  </a:schemeClr>
                </a:solidFill>
              </a:defRPr>
            </a:lvl1pPr>
          </a:lstStyle>
          <a:p>
            <a:r>
              <a:rPr lang="en-GB" dirty="0" smtClean="0"/>
              <a:t>www.id-book.com</a:t>
            </a:r>
            <a:endParaRPr lang="en-GB" dirty="0"/>
          </a:p>
        </p:txBody>
      </p:sp>
      <p:sp>
        <p:nvSpPr>
          <p:cNvPr id="7" name="Slide Number Placeholder 6"/>
          <p:cNvSpPr>
            <a:spLocks noGrp="1"/>
          </p:cNvSpPr>
          <p:nvPr>
            <p:ph type="sldNum" sz="quarter" idx="12"/>
          </p:nvPr>
        </p:nvSpPr>
        <p:spPr/>
        <p:txBody>
          <a:bodyPr/>
          <a:lstStyle>
            <a:lvl1pPr>
              <a:defRPr>
                <a:solidFill>
                  <a:schemeClr val="accent6">
                    <a:lumMod val="75000"/>
                  </a:schemeClr>
                </a:solidFill>
              </a:defRPr>
            </a:lvl1pPr>
          </a:lstStyle>
          <a:p>
            <a:fld id="{A7EA2D8D-44E5-43C4-BBA1-AE3E32EF0894}" type="slidenum">
              <a:rPr lang="en-GB" smtClean="0"/>
              <a:pPr/>
              <a:t>‹#›</a:t>
            </a:fld>
            <a:endParaRPr lang="en-GB" dirty="0"/>
          </a:p>
        </p:txBody>
      </p:sp>
    </p:spTree>
    <p:extLst>
      <p:ext uri="{BB962C8B-B14F-4D97-AF65-F5344CB8AC3E}">
        <p14:creationId xmlns:p14="http://schemas.microsoft.com/office/powerpoint/2010/main" val="225408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www.id-book.com</a:t>
            </a:r>
            <a:endParaRPr lang="en-GB"/>
          </a:p>
        </p:txBody>
      </p:sp>
      <p:sp>
        <p:nvSpPr>
          <p:cNvPr id="6" name="Footer Placeholder 5"/>
          <p:cNvSpPr>
            <a:spLocks noGrp="1"/>
          </p:cNvSpPr>
          <p:nvPr>
            <p:ph type="ftr" sz="quarter" idx="11"/>
          </p:nvPr>
        </p:nvSpPr>
        <p:spPr/>
        <p:txBody>
          <a:bodyPr/>
          <a:lstStyle>
            <a:lvl1pPr>
              <a:defRPr>
                <a:solidFill>
                  <a:schemeClr val="accent6">
                    <a:lumMod val="75000"/>
                  </a:schemeClr>
                </a:solidFill>
              </a:defRPr>
            </a:lvl1pPr>
          </a:lstStyle>
          <a:p>
            <a:r>
              <a:rPr lang="en-GB" dirty="0" smtClean="0"/>
              <a:t>www.id-book.com</a:t>
            </a:r>
            <a:endParaRPr lang="en-GB" dirty="0"/>
          </a:p>
        </p:txBody>
      </p:sp>
      <p:sp>
        <p:nvSpPr>
          <p:cNvPr id="7" name="Slide Number Placeholder 6"/>
          <p:cNvSpPr>
            <a:spLocks noGrp="1"/>
          </p:cNvSpPr>
          <p:nvPr>
            <p:ph type="sldNum" sz="quarter" idx="12"/>
          </p:nvPr>
        </p:nvSpPr>
        <p:spPr/>
        <p:txBody>
          <a:bodyPr/>
          <a:lstStyle>
            <a:lvl1pPr>
              <a:defRPr>
                <a:solidFill>
                  <a:schemeClr val="accent6">
                    <a:lumMod val="75000"/>
                  </a:schemeClr>
                </a:solidFill>
              </a:defRPr>
            </a:lvl1pPr>
          </a:lstStyle>
          <a:p>
            <a:fld id="{A7EA2D8D-44E5-43C4-BBA1-AE3E32EF0894}" type="slidenum">
              <a:rPr lang="en-GB" smtClean="0"/>
              <a:pPr/>
              <a:t>‹#›</a:t>
            </a:fld>
            <a:endParaRPr lang="en-GB" dirty="0"/>
          </a:p>
        </p:txBody>
      </p:sp>
    </p:spTree>
    <p:extLst>
      <p:ext uri="{BB962C8B-B14F-4D97-AF65-F5344CB8AC3E}">
        <p14:creationId xmlns:p14="http://schemas.microsoft.com/office/powerpoint/2010/main" val="2790494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r>
              <a:rPr lang="en-US" smtClean="0"/>
              <a:t>www.id-book.com</a:t>
            </a:r>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r>
              <a:rPr lang="en-GB" smtClean="0"/>
              <a:t>www.id-book.com</a:t>
            </a:r>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a:lstStyle>
          <a:p>
            <a:fld id="{A7EA2D8D-44E5-43C4-BBA1-AE3E32EF0894}" type="slidenum">
              <a:rPr lang="en-GB" smtClean="0"/>
              <a:pPr/>
              <a:t>‹#›</a:t>
            </a:fld>
            <a:endParaRPr lang="en-GB"/>
          </a:p>
        </p:txBody>
      </p:sp>
      <p:sp>
        <p:nvSpPr>
          <p:cNvPr id="7" name="Rectangle 6"/>
          <p:cNvSpPr/>
          <p:nvPr userDrawn="1"/>
        </p:nvSpPr>
        <p:spPr>
          <a:xfrm>
            <a:off x="0" y="0"/>
            <a:ext cx="9144000" cy="6858000"/>
          </a:xfrm>
          <a:prstGeom prst="rect">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0419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dt="0"/>
  <p:txStyles>
    <p:titleStyle>
      <a:lvl1pPr algn="ctr" defTabSz="914400" rtl="0" eaLnBrk="1" latinLnBrk="0" hangingPunct="1">
        <a:spcBef>
          <a:spcPct val="0"/>
        </a:spcBef>
        <a:buNone/>
        <a:defRPr sz="4400" kern="120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Liberation Sans" panose="020B0604020202020204" pitchFamily="34" charset="0"/>
          <a:ea typeface="Liberation Sans" panose="020B0604020202020204" pitchFamily="34" charset="0"/>
          <a:cs typeface="Liberation Sans"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rgbClr val="7030A0"/>
          </a:solidFill>
          <a:latin typeface="Liberation Sans" panose="020B0604020202020204" pitchFamily="34" charset="0"/>
          <a:ea typeface="Liberation Sans" panose="020B0604020202020204" pitchFamily="34" charset="0"/>
          <a:cs typeface="Liberation Sans"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rgbClr val="0070C0"/>
          </a:solidFill>
          <a:latin typeface="Liberation Sans" panose="020B0604020202020204" pitchFamily="34" charset="0"/>
          <a:ea typeface="Liberation Sans" panose="020B0604020202020204" pitchFamily="34" charset="0"/>
          <a:cs typeface="Liberation Sans"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hyperlink" Target="http://eu.wiley.com/WileyCDA/WileyTitle/productCd-1119020751.html"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4.xml"/><Relationship Id="rId7" Type="http://schemas.openxmlformats.org/officeDocument/2006/relationships/image" Target="../media/image7.gif"/><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6.gif"/><Relationship Id="rId5" Type="http://schemas.openxmlformats.org/officeDocument/2006/relationships/image" Target="../media/image5.gif"/><Relationship Id="rId4" Type="http://schemas.openxmlformats.org/officeDocument/2006/relationships/image" Target="../media/image4.gif"/></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media.wiley.com/product_data/coverImage300/51/11190207/1119020751.jpg">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31840" y="620688"/>
            <a:ext cx="2857500" cy="37242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58358" y="4581128"/>
            <a:ext cx="8204490" cy="1077218"/>
          </a:xfrm>
          <a:prstGeom prst="rect">
            <a:avLst/>
          </a:prstGeom>
          <a:noFill/>
        </p:spPr>
        <p:txBody>
          <a:bodyPr wrap="none" rtlCol="0">
            <a:spAutoFit/>
          </a:bodyPr>
          <a:lstStyle/>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Chapter 15</a:t>
            </a:r>
          </a:p>
          <a:p>
            <a:pPr algn="ctr"/>
            <a:r>
              <a:rPr lang="en-GB" sz="32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rPr>
              <a:t>Evaluation: Inspections, Analytics &amp; Models </a:t>
            </a:r>
            <a:endParaRPr lang="en-GB" sz="1400" dirty="0" smtClean="0">
              <a:solidFill>
                <a:schemeClr val="accent6">
                  <a:lumMod val="75000"/>
                </a:schemeClr>
              </a:solidFill>
              <a:latin typeface="Liberation Sans" panose="020B0604020202020204" pitchFamily="34" charset="0"/>
              <a:ea typeface="Liberation Sans" panose="020B0604020202020204" pitchFamily="34" charset="0"/>
              <a:cs typeface="Liberation Sans" panose="020B060402020202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14711855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7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idx="4294967295"/>
          </p:nvPr>
        </p:nvSpPr>
        <p:spPr>
          <a:xfrm>
            <a:off x="685800" y="304800"/>
            <a:ext cx="7772400" cy="914400"/>
          </a:xfrm>
        </p:spPr>
        <p:txBody>
          <a:bodyPr/>
          <a:lstStyle/>
          <a:p>
            <a:r>
              <a:rPr lang="en-US"/>
              <a:t>Advantages and problems</a:t>
            </a:r>
          </a:p>
        </p:txBody>
      </p:sp>
      <p:sp>
        <p:nvSpPr>
          <p:cNvPr id="24579" name="Rectangle 3"/>
          <p:cNvSpPr>
            <a:spLocks noGrp="1" noChangeArrowheads="1"/>
          </p:cNvSpPr>
          <p:nvPr>
            <p:ph type="body" idx="4294967295"/>
          </p:nvPr>
        </p:nvSpPr>
        <p:spPr>
          <a:xfrm>
            <a:off x="685800" y="1600200"/>
            <a:ext cx="7772400" cy="4495800"/>
          </a:xfrm>
        </p:spPr>
        <p:txBody>
          <a:bodyPr>
            <a:normAutofit/>
          </a:bodyPr>
          <a:lstStyle/>
          <a:p>
            <a:pPr>
              <a:lnSpc>
                <a:spcPct val="90000"/>
              </a:lnSpc>
            </a:pPr>
            <a:r>
              <a:rPr lang="en-US" sz="2800" dirty="0">
                <a:solidFill>
                  <a:srgbClr val="7030A0"/>
                </a:solidFill>
              </a:rPr>
              <a:t>Few ethical &amp; practical issues to consider because users not involved</a:t>
            </a:r>
            <a:r>
              <a:rPr lang="en-US" sz="2800" dirty="0" smtClean="0">
                <a:solidFill>
                  <a:srgbClr val="7030A0"/>
                </a:solidFill>
              </a:rPr>
              <a:t>.</a:t>
            </a:r>
          </a:p>
          <a:p>
            <a:pPr>
              <a:lnSpc>
                <a:spcPct val="90000"/>
              </a:lnSpc>
            </a:pPr>
            <a:endParaRPr lang="en-US" sz="1100" dirty="0">
              <a:solidFill>
                <a:srgbClr val="7030A0"/>
              </a:solidFill>
            </a:endParaRPr>
          </a:p>
          <a:p>
            <a:pPr>
              <a:lnSpc>
                <a:spcPct val="90000"/>
              </a:lnSpc>
            </a:pPr>
            <a:r>
              <a:rPr lang="en-US" sz="2800" dirty="0">
                <a:solidFill>
                  <a:srgbClr val="7030A0"/>
                </a:solidFill>
              </a:rPr>
              <a:t>Can be difficult &amp; expensive to find experts</a:t>
            </a:r>
            <a:r>
              <a:rPr lang="en-US" sz="2800" dirty="0" smtClean="0">
                <a:solidFill>
                  <a:srgbClr val="7030A0"/>
                </a:solidFill>
              </a:rPr>
              <a:t>.</a:t>
            </a:r>
          </a:p>
          <a:p>
            <a:pPr>
              <a:lnSpc>
                <a:spcPct val="90000"/>
              </a:lnSpc>
            </a:pPr>
            <a:endParaRPr lang="en-US" sz="1100" dirty="0">
              <a:solidFill>
                <a:srgbClr val="7030A0"/>
              </a:solidFill>
            </a:endParaRPr>
          </a:p>
          <a:p>
            <a:pPr>
              <a:lnSpc>
                <a:spcPct val="90000"/>
              </a:lnSpc>
            </a:pPr>
            <a:r>
              <a:rPr lang="en-US" sz="2800" dirty="0">
                <a:solidFill>
                  <a:srgbClr val="7030A0"/>
                </a:solidFill>
              </a:rPr>
              <a:t>Best experts have knowledge of application domain &amp; users</a:t>
            </a:r>
            <a:r>
              <a:rPr lang="en-US" sz="2800" dirty="0" smtClean="0">
                <a:solidFill>
                  <a:srgbClr val="7030A0"/>
                </a:solidFill>
              </a:rPr>
              <a:t>.</a:t>
            </a:r>
          </a:p>
          <a:p>
            <a:pPr>
              <a:lnSpc>
                <a:spcPct val="90000"/>
              </a:lnSpc>
            </a:pPr>
            <a:endParaRPr lang="en-US" sz="1000" dirty="0">
              <a:solidFill>
                <a:srgbClr val="7030A0"/>
              </a:solidFill>
            </a:endParaRPr>
          </a:p>
          <a:p>
            <a:pPr>
              <a:lnSpc>
                <a:spcPct val="90000"/>
              </a:lnSpc>
            </a:pPr>
            <a:r>
              <a:rPr lang="en-US" sz="2800" dirty="0">
                <a:solidFill>
                  <a:srgbClr val="7030A0"/>
                </a:solidFill>
              </a:rPr>
              <a:t>Biggest problems:</a:t>
            </a:r>
          </a:p>
          <a:p>
            <a:pPr lvl="1">
              <a:lnSpc>
                <a:spcPct val="90000"/>
              </a:lnSpc>
            </a:pPr>
            <a:r>
              <a:rPr lang="en-US" sz="2400" dirty="0">
                <a:solidFill>
                  <a:schemeClr val="accent1"/>
                </a:solidFill>
              </a:rPr>
              <a:t>Important problems may get missed;</a:t>
            </a:r>
          </a:p>
          <a:p>
            <a:pPr lvl="1">
              <a:lnSpc>
                <a:spcPct val="90000"/>
              </a:lnSpc>
            </a:pPr>
            <a:r>
              <a:rPr lang="en-US" sz="2400" dirty="0">
                <a:solidFill>
                  <a:schemeClr val="accent1"/>
                </a:solidFill>
              </a:rPr>
              <a:t>Many trivial problems are often identified;</a:t>
            </a:r>
          </a:p>
          <a:p>
            <a:pPr lvl="1">
              <a:lnSpc>
                <a:spcPct val="90000"/>
              </a:lnSpc>
            </a:pPr>
            <a:r>
              <a:rPr lang="en-US" sz="2400" dirty="0">
                <a:solidFill>
                  <a:schemeClr val="accent1"/>
                </a:solidFill>
              </a:rPr>
              <a:t>Experts have biases.</a:t>
            </a: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10</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15477773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15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idx="4294967295"/>
          </p:nvPr>
        </p:nvSpPr>
        <p:spPr>
          <a:xfrm>
            <a:off x="609600" y="228600"/>
            <a:ext cx="7772400" cy="1143000"/>
          </a:xfrm>
        </p:spPr>
        <p:txBody>
          <a:bodyPr/>
          <a:lstStyle/>
          <a:p>
            <a:r>
              <a:rPr lang="en-US"/>
              <a:t>Cognitive walkthroughs</a:t>
            </a:r>
          </a:p>
        </p:txBody>
      </p:sp>
      <p:sp>
        <p:nvSpPr>
          <p:cNvPr id="27651" name="Rectangle 3"/>
          <p:cNvSpPr>
            <a:spLocks noGrp="1" noChangeArrowheads="1"/>
          </p:cNvSpPr>
          <p:nvPr>
            <p:ph type="body" idx="4294967295"/>
          </p:nvPr>
        </p:nvSpPr>
        <p:spPr>
          <a:xfrm>
            <a:off x="533400" y="1295400"/>
            <a:ext cx="7772400" cy="4953000"/>
          </a:xfrm>
        </p:spPr>
        <p:txBody>
          <a:bodyPr>
            <a:normAutofit lnSpcReduction="10000"/>
          </a:bodyPr>
          <a:lstStyle/>
          <a:p>
            <a:pPr>
              <a:lnSpc>
                <a:spcPct val="90000"/>
              </a:lnSpc>
            </a:pPr>
            <a:r>
              <a:rPr lang="en-US" dirty="0">
                <a:solidFill>
                  <a:srgbClr val="7030A0"/>
                </a:solidFill>
              </a:rPr>
              <a:t>Focus on ease of learning</a:t>
            </a:r>
            <a:r>
              <a:rPr lang="en-US" dirty="0" smtClean="0">
                <a:solidFill>
                  <a:srgbClr val="7030A0"/>
                </a:solidFill>
              </a:rPr>
              <a:t>.</a:t>
            </a:r>
          </a:p>
          <a:p>
            <a:pPr>
              <a:lnSpc>
                <a:spcPct val="90000"/>
              </a:lnSpc>
            </a:pPr>
            <a:endParaRPr lang="en-US" sz="1300" dirty="0">
              <a:solidFill>
                <a:srgbClr val="7030A0"/>
              </a:solidFill>
            </a:endParaRPr>
          </a:p>
          <a:p>
            <a:pPr>
              <a:lnSpc>
                <a:spcPct val="90000"/>
              </a:lnSpc>
            </a:pPr>
            <a:r>
              <a:rPr lang="en-US" dirty="0">
                <a:solidFill>
                  <a:srgbClr val="7030A0"/>
                </a:solidFill>
              </a:rPr>
              <a:t>Designer presents an aspect of the design &amp; usage scenarios</a:t>
            </a:r>
            <a:r>
              <a:rPr lang="en-US" dirty="0" smtClean="0">
                <a:solidFill>
                  <a:srgbClr val="7030A0"/>
                </a:solidFill>
              </a:rPr>
              <a:t>.</a:t>
            </a:r>
          </a:p>
          <a:p>
            <a:pPr>
              <a:lnSpc>
                <a:spcPct val="90000"/>
              </a:lnSpc>
            </a:pPr>
            <a:endParaRPr lang="en-US" sz="1300" dirty="0">
              <a:solidFill>
                <a:srgbClr val="7030A0"/>
              </a:solidFill>
            </a:endParaRPr>
          </a:p>
          <a:p>
            <a:pPr>
              <a:lnSpc>
                <a:spcPct val="90000"/>
              </a:lnSpc>
            </a:pPr>
            <a:r>
              <a:rPr lang="en-US" dirty="0">
                <a:solidFill>
                  <a:srgbClr val="7030A0"/>
                </a:solidFill>
              </a:rPr>
              <a:t>Expert is told the assumptions about user population, context of use, task details</a:t>
            </a:r>
            <a:r>
              <a:rPr lang="en-US" dirty="0" smtClean="0">
                <a:solidFill>
                  <a:srgbClr val="7030A0"/>
                </a:solidFill>
              </a:rPr>
              <a:t>.</a:t>
            </a:r>
          </a:p>
          <a:p>
            <a:pPr>
              <a:lnSpc>
                <a:spcPct val="90000"/>
              </a:lnSpc>
            </a:pPr>
            <a:endParaRPr lang="en-US" sz="1300" dirty="0">
              <a:solidFill>
                <a:srgbClr val="7030A0"/>
              </a:solidFill>
            </a:endParaRPr>
          </a:p>
          <a:p>
            <a:pPr>
              <a:lnSpc>
                <a:spcPct val="90000"/>
              </a:lnSpc>
            </a:pPr>
            <a:r>
              <a:rPr lang="en-US" dirty="0">
                <a:solidFill>
                  <a:srgbClr val="7030A0"/>
                </a:solidFill>
              </a:rPr>
              <a:t>One or more experts walk through the  design prototype with the scenario</a:t>
            </a:r>
            <a:r>
              <a:rPr lang="en-US" dirty="0" smtClean="0">
                <a:solidFill>
                  <a:srgbClr val="7030A0"/>
                </a:solidFill>
              </a:rPr>
              <a:t>.</a:t>
            </a:r>
          </a:p>
          <a:p>
            <a:pPr>
              <a:lnSpc>
                <a:spcPct val="90000"/>
              </a:lnSpc>
            </a:pPr>
            <a:endParaRPr lang="en-US" sz="1300" dirty="0">
              <a:solidFill>
                <a:srgbClr val="7030A0"/>
              </a:solidFill>
            </a:endParaRPr>
          </a:p>
          <a:p>
            <a:pPr>
              <a:lnSpc>
                <a:spcPct val="90000"/>
              </a:lnSpc>
            </a:pPr>
            <a:r>
              <a:rPr lang="en-US" dirty="0">
                <a:solidFill>
                  <a:srgbClr val="7030A0"/>
                </a:solidFill>
              </a:rPr>
              <a:t>Experts are guided by 3 questions.</a:t>
            </a: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11</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22203954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294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idx="4294967295"/>
          </p:nvPr>
        </p:nvSpPr>
        <p:spPr>
          <a:xfrm>
            <a:off x="685800" y="228600"/>
            <a:ext cx="7772400" cy="1143000"/>
          </a:xfrm>
        </p:spPr>
        <p:txBody>
          <a:bodyPr/>
          <a:lstStyle/>
          <a:p>
            <a:r>
              <a:rPr lang="en-US"/>
              <a:t>The 3 questions</a:t>
            </a:r>
          </a:p>
        </p:txBody>
      </p:sp>
      <p:sp>
        <p:nvSpPr>
          <p:cNvPr id="29699" name="Rectangle 3"/>
          <p:cNvSpPr>
            <a:spLocks noGrp="1" noChangeArrowheads="1"/>
          </p:cNvSpPr>
          <p:nvPr>
            <p:ph type="body" idx="4294967295"/>
          </p:nvPr>
        </p:nvSpPr>
        <p:spPr>
          <a:xfrm>
            <a:off x="685800" y="1447800"/>
            <a:ext cx="7772400" cy="4648200"/>
          </a:xfrm>
        </p:spPr>
        <p:txBody>
          <a:bodyPr/>
          <a:lstStyle/>
          <a:p>
            <a:r>
              <a:rPr lang="en-US" sz="2800" dirty="0">
                <a:solidFill>
                  <a:srgbClr val="7030A0"/>
                </a:solidFill>
              </a:rPr>
              <a:t>Will the correct action be sufficiently evident to the user?</a:t>
            </a:r>
          </a:p>
          <a:p>
            <a:r>
              <a:rPr lang="en-US" sz="2800" dirty="0">
                <a:solidFill>
                  <a:srgbClr val="7030A0"/>
                </a:solidFill>
              </a:rPr>
              <a:t>Will the user notice that the correct action is available? </a:t>
            </a:r>
          </a:p>
          <a:p>
            <a:r>
              <a:rPr lang="en-US" sz="2800" dirty="0">
                <a:solidFill>
                  <a:srgbClr val="7030A0"/>
                </a:solidFill>
              </a:rPr>
              <a:t>Will the user associate and interpret the response from the action correctly? </a:t>
            </a:r>
            <a:br>
              <a:rPr lang="en-US" sz="2800" dirty="0">
                <a:solidFill>
                  <a:srgbClr val="7030A0"/>
                </a:solidFill>
              </a:rPr>
            </a:br>
            <a:r>
              <a:rPr lang="en-US" sz="2800" dirty="0">
                <a:solidFill>
                  <a:srgbClr val="7030A0"/>
                </a:solidFill>
              </a:rPr>
              <a:t/>
            </a:r>
            <a:br>
              <a:rPr lang="en-US" sz="2800" dirty="0">
                <a:solidFill>
                  <a:srgbClr val="7030A0"/>
                </a:solidFill>
              </a:rPr>
            </a:br>
            <a:r>
              <a:rPr lang="en-US" sz="2800" dirty="0">
                <a:solidFill>
                  <a:srgbClr val="7030A0"/>
                </a:solidFill>
              </a:rPr>
              <a:t>As the experts work through the scenario they note problems.</a:t>
            </a:r>
          </a:p>
          <a:p>
            <a:endParaRPr lang="en-US" sz="2800" dirty="0"/>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12</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6216131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669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idx="4294967295"/>
          </p:nvPr>
        </p:nvSpPr>
        <p:spPr>
          <a:xfrm>
            <a:off x="609600" y="228600"/>
            <a:ext cx="7772400" cy="1143000"/>
          </a:xfrm>
        </p:spPr>
        <p:txBody>
          <a:bodyPr/>
          <a:lstStyle/>
          <a:p>
            <a:r>
              <a:rPr lang="en-US"/>
              <a:t>Pluralistic walkthrough</a:t>
            </a:r>
          </a:p>
        </p:txBody>
      </p:sp>
      <p:sp>
        <p:nvSpPr>
          <p:cNvPr id="31747" name="Rectangle 3"/>
          <p:cNvSpPr>
            <a:spLocks noGrp="1" noChangeArrowheads="1"/>
          </p:cNvSpPr>
          <p:nvPr>
            <p:ph type="body" idx="4294967295"/>
          </p:nvPr>
        </p:nvSpPr>
        <p:spPr>
          <a:xfrm>
            <a:off x="685800" y="1447800"/>
            <a:ext cx="8001000" cy="4648200"/>
          </a:xfrm>
        </p:spPr>
        <p:txBody>
          <a:bodyPr>
            <a:normAutofit fontScale="92500" lnSpcReduction="10000"/>
          </a:bodyPr>
          <a:lstStyle/>
          <a:p>
            <a:r>
              <a:rPr lang="en-US" sz="2800" dirty="0">
                <a:solidFill>
                  <a:srgbClr val="7030A0"/>
                </a:solidFill>
              </a:rPr>
              <a:t>Variation on the cognitive walkthrough theme</a:t>
            </a:r>
            <a:r>
              <a:rPr lang="en-US" sz="2800" dirty="0" smtClean="0">
                <a:solidFill>
                  <a:srgbClr val="7030A0"/>
                </a:solidFill>
              </a:rPr>
              <a:t>.</a:t>
            </a:r>
          </a:p>
          <a:p>
            <a:endParaRPr lang="en-US" sz="1200" dirty="0">
              <a:solidFill>
                <a:srgbClr val="7030A0"/>
              </a:solidFill>
            </a:endParaRPr>
          </a:p>
          <a:p>
            <a:r>
              <a:rPr lang="en-US" sz="2800" dirty="0">
                <a:solidFill>
                  <a:srgbClr val="7030A0"/>
                </a:solidFill>
              </a:rPr>
              <a:t>Performed by a carefully managed team</a:t>
            </a:r>
            <a:r>
              <a:rPr lang="en-US" sz="2800" dirty="0" smtClean="0">
                <a:solidFill>
                  <a:srgbClr val="7030A0"/>
                </a:solidFill>
              </a:rPr>
              <a:t>.</a:t>
            </a:r>
          </a:p>
          <a:p>
            <a:endParaRPr lang="en-US" sz="1200" dirty="0">
              <a:solidFill>
                <a:srgbClr val="7030A0"/>
              </a:solidFill>
            </a:endParaRPr>
          </a:p>
          <a:p>
            <a:r>
              <a:rPr lang="en-US" sz="2800" dirty="0">
                <a:solidFill>
                  <a:srgbClr val="7030A0"/>
                </a:solidFill>
              </a:rPr>
              <a:t>The panel of experts begins by working separately</a:t>
            </a:r>
            <a:r>
              <a:rPr lang="en-US" sz="2800" dirty="0" smtClean="0">
                <a:solidFill>
                  <a:srgbClr val="7030A0"/>
                </a:solidFill>
              </a:rPr>
              <a:t>.</a:t>
            </a:r>
          </a:p>
          <a:p>
            <a:endParaRPr lang="en-US" sz="1200" dirty="0">
              <a:solidFill>
                <a:srgbClr val="7030A0"/>
              </a:solidFill>
            </a:endParaRPr>
          </a:p>
          <a:p>
            <a:r>
              <a:rPr lang="en-US" sz="2800" dirty="0">
                <a:solidFill>
                  <a:srgbClr val="7030A0"/>
                </a:solidFill>
              </a:rPr>
              <a:t>Then there is managed discussion that leads to agreed decisions</a:t>
            </a:r>
            <a:r>
              <a:rPr lang="en-US" sz="2800" dirty="0" smtClean="0">
                <a:solidFill>
                  <a:srgbClr val="7030A0"/>
                </a:solidFill>
              </a:rPr>
              <a:t>.</a:t>
            </a:r>
          </a:p>
          <a:p>
            <a:endParaRPr lang="en-US" sz="1100" dirty="0">
              <a:solidFill>
                <a:srgbClr val="7030A0"/>
              </a:solidFill>
            </a:endParaRPr>
          </a:p>
          <a:p>
            <a:r>
              <a:rPr lang="en-US" sz="2800" dirty="0">
                <a:solidFill>
                  <a:srgbClr val="7030A0"/>
                </a:solidFill>
              </a:rPr>
              <a:t>The approach lends itself well to participatory design</a:t>
            </a:r>
            <a:r>
              <a:rPr lang="en-US" sz="2800" dirty="0" smtClean="0">
                <a:solidFill>
                  <a:srgbClr val="7030A0"/>
                </a:solidFill>
              </a:rPr>
              <a:t>.</a:t>
            </a:r>
          </a:p>
          <a:p>
            <a:endParaRPr lang="en-US" sz="1100" dirty="0" smtClean="0">
              <a:solidFill>
                <a:srgbClr val="7030A0"/>
              </a:solidFill>
            </a:endParaRPr>
          </a:p>
          <a:p>
            <a:r>
              <a:rPr lang="en-US" sz="2800" dirty="0" smtClean="0">
                <a:solidFill>
                  <a:srgbClr val="7030A0"/>
                </a:solidFill>
              </a:rPr>
              <a:t>Also other adaptations of basic cognitive walkthroughs.</a:t>
            </a:r>
            <a:endParaRPr lang="en-US" sz="2800" dirty="0">
              <a:solidFill>
                <a:srgbClr val="7030A0"/>
              </a:solidFill>
            </a:endParaRP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13</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2084211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28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idx="4294967295"/>
          </p:nvPr>
        </p:nvSpPr>
        <p:spPr>
          <a:xfrm>
            <a:off x="685800" y="228600"/>
            <a:ext cx="7772400" cy="1143000"/>
          </a:xfrm>
        </p:spPr>
        <p:txBody>
          <a:bodyPr/>
          <a:lstStyle/>
          <a:p>
            <a:r>
              <a:rPr lang="en-US"/>
              <a:t>Predictive models</a:t>
            </a:r>
          </a:p>
        </p:txBody>
      </p:sp>
      <p:sp>
        <p:nvSpPr>
          <p:cNvPr id="37891" name="Rectangle 3"/>
          <p:cNvSpPr>
            <a:spLocks noGrp="1" noChangeArrowheads="1"/>
          </p:cNvSpPr>
          <p:nvPr>
            <p:ph type="body" idx="4294967295"/>
          </p:nvPr>
        </p:nvSpPr>
        <p:spPr>
          <a:xfrm>
            <a:off x="457200" y="1295400"/>
            <a:ext cx="8153400" cy="5029200"/>
          </a:xfrm>
        </p:spPr>
        <p:txBody>
          <a:bodyPr>
            <a:normAutofit/>
          </a:bodyPr>
          <a:lstStyle/>
          <a:p>
            <a:pPr>
              <a:lnSpc>
                <a:spcPct val="90000"/>
              </a:lnSpc>
            </a:pPr>
            <a:r>
              <a:rPr lang="en-US" sz="3000" dirty="0">
                <a:solidFill>
                  <a:srgbClr val="7030A0"/>
                </a:solidFill>
              </a:rPr>
              <a:t>Provide a way of evaluating products or designs without directly involving users</a:t>
            </a:r>
            <a:r>
              <a:rPr lang="en-US" sz="3000" dirty="0" smtClean="0">
                <a:solidFill>
                  <a:srgbClr val="7030A0"/>
                </a:solidFill>
              </a:rPr>
              <a:t>.</a:t>
            </a:r>
          </a:p>
          <a:p>
            <a:pPr>
              <a:lnSpc>
                <a:spcPct val="90000"/>
              </a:lnSpc>
            </a:pPr>
            <a:endParaRPr lang="en-US" sz="3000" dirty="0">
              <a:solidFill>
                <a:srgbClr val="7030A0"/>
              </a:solidFill>
            </a:endParaRPr>
          </a:p>
          <a:p>
            <a:pPr>
              <a:lnSpc>
                <a:spcPct val="90000"/>
              </a:lnSpc>
            </a:pPr>
            <a:r>
              <a:rPr lang="en-US" sz="3000" dirty="0">
                <a:solidFill>
                  <a:srgbClr val="7030A0"/>
                </a:solidFill>
              </a:rPr>
              <a:t>Less expensive than user testing</a:t>
            </a:r>
            <a:r>
              <a:rPr lang="en-US" sz="3000" dirty="0" smtClean="0">
                <a:solidFill>
                  <a:srgbClr val="7030A0"/>
                </a:solidFill>
              </a:rPr>
              <a:t>.</a:t>
            </a:r>
          </a:p>
          <a:p>
            <a:pPr>
              <a:lnSpc>
                <a:spcPct val="90000"/>
              </a:lnSpc>
            </a:pPr>
            <a:endParaRPr lang="en-US" sz="3000" dirty="0">
              <a:solidFill>
                <a:srgbClr val="7030A0"/>
              </a:solidFill>
            </a:endParaRPr>
          </a:p>
          <a:p>
            <a:pPr>
              <a:lnSpc>
                <a:spcPct val="90000"/>
              </a:lnSpc>
            </a:pPr>
            <a:r>
              <a:rPr lang="en-US" sz="3000" dirty="0">
                <a:solidFill>
                  <a:srgbClr val="7030A0"/>
                </a:solidFill>
              </a:rPr>
              <a:t>Usefulness limited to systems with predictable tasks - e.g., telephone answering systems, mobiles, </a:t>
            </a:r>
            <a:r>
              <a:rPr lang="en-US" sz="3000" dirty="0" smtClean="0">
                <a:solidFill>
                  <a:srgbClr val="7030A0"/>
                </a:solidFill>
              </a:rPr>
              <a:t>cell and smart phones.</a:t>
            </a:r>
          </a:p>
          <a:p>
            <a:pPr>
              <a:lnSpc>
                <a:spcPct val="90000"/>
              </a:lnSpc>
            </a:pPr>
            <a:endParaRPr lang="en-US" sz="3000" dirty="0" smtClean="0">
              <a:solidFill>
                <a:srgbClr val="7030A0"/>
              </a:solidFill>
            </a:endParaRPr>
          </a:p>
          <a:p>
            <a:pPr>
              <a:lnSpc>
                <a:spcPct val="90000"/>
              </a:lnSpc>
            </a:pPr>
            <a:r>
              <a:rPr lang="en-US" sz="3000" dirty="0" smtClean="0">
                <a:solidFill>
                  <a:srgbClr val="7030A0"/>
                </a:solidFill>
              </a:rPr>
              <a:t>Based </a:t>
            </a:r>
            <a:r>
              <a:rPr lang="en-US" sz="3000" dirty="0">
                <a:solidFill>
                  <a:srgbClr val="7030A0"/>
                </a:solidFill>
              </a:rPr>
              <a:t>on expert error-free behavior.</a:t>
            </a: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14</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28322039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72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idx="4294967295"/>
          </p:nvPr>
        </p:nvSpPr>
        <p:spPr>
          <a:xfrm>
            <a:off x="685800" y="152400"/>
            <a:ext cx="7772400" cy="1143000"/>
          </a:xfrm>
        </p:spPr>
        <p:txBody>
          <a:bodyPr/>
          <a:lstStyle/>
          <a:p>
            <a:r>
              <a:rPr lang="en-US"/>
              <a:t>Fitts’ Law </a:t>
            </a:r>
            <a:r>
              <a:rPr lang="en-US" sz="2800"/>
              <a:t>(Fitts, 1954)</a:t>
            </a:r>
            <a:endParaRPr lang="en-US">
              <a:solidFill>
                <a:schemeClr val="tx1"/>
              </a:solidFill>
            </a:endParaRPr>
          </a:p>
        </p:txBody>
      </p:sp>
      <p:sp>
        <p:nvSpPr>
          <p:cNvPr id="48131" name="Rectangle 3"/>
          <p:cNvSpPr>
            <a:spLocks noGrp="1" noChangeArrowheads="1"/>
          </p:cNvSpPr>
          <p:nvPr>
            <p:ph type="body" idx="4294967295"/>
          </p:nvPr>
        </p:nvSpPr>
        <p:spPr>
          <a:xfrm>
            <a:off x="685800" y="1295400"/>
            <a:ext cx="7772400" cy="5029200"/>
          </a:xfrm>
        </p:spPr>
        <p:txBody>
          <a:bodyPr>
            <a:normAutofit/>
          </a:bodyPr>
          <a:lstStyle/>
          <a:p>
            <a:r>
              <a:rPr lang="en-US" sz="2800" dirty="0" err="1">
                <a:solidFill>
                  <a:srgbClr val="7030A0"/>
                </a:solidFill>
              </a:rPr>
              <a:t>Fitts</a:t>
            </a:r>
            <a:r>
              <a:rPr lang="en-US" sz="2800" dirty="0">
                <a:solidFill>
                  <a:srgbClr val="7030A0"/>
                </a:solidFill>
              </a:rPr>
              <a:t>’ Law predicts that the time to point at an object using a device is a function of the distance from the target object &amp; the object’s size. </a:t>
            </a:r>
            <a:endParaRPr lang="en-US" sz="2800" dirty="0" smtClean="0">
              <a:solidFill>
                <a:srgbClr val="7030A0"/>
              </a:solidFill>
            </a:endParaRPr>
          </a:p>
          <a:p>
            <a:endParaRPr lang="en-US" sz="1300" dirty="0">
              <a:solidFill>
                <a:srgbClr val="7030A0"/>
              </a:solidFill>
            </a:endParaRPr>
          </a:p>
          <a:p>
            <a:r>
              <a:rPr lang="en-US" sz="2800" dirty="0">
                <a:solidFill>
                  <a:srgbClr val="7030A0"/>
                </a:solidFill>
              </a:rPr>
              <a:t>The further away </a:t>
            </a:r>
            <a:r>
              <a:rPr lang="en-US" sz="2800" dirty="0" smtClean="0">
                <a:solidFill>
                  <a:srgbClr val="7030A0"/>
                </a:solidFill>
              </a:rPr>
              <a:t>and </a:t>
            </a:r>
            <a:r>
              <a:rPr lang="en-US" sz="2800" dirty="0">
                <a:solidFill>
                  <a:srgbClr val="7030A0"/>
                </a:solidFill>
              </a:rPr>
              <a:t>the smaller the object, the longer the time to locate it </a:t>
            </a:r>
            <a:r>
              <a:rPr lang="en-US" sz="2800" dirty="0" smtClean="0">
                <a:solidFill>
                  <a:srgbClr val="7030A0"/>
                </a:solidFill>
              </a:rPr>
              <a:t>and </a:t>
            </a:r>
            <a:r>
              <a:rPr lang="en-US" sz="2800" dirty="0">
                <a:solidFill>
                  <a:srgbClr val="7030A0"/>
                </a:solidFill>
              </a:rPr>
              <a:t>point to it</a:t>
            </a:r>
            <a:r>
              <a:rPr lang="en-US" sz="2800" dirty="0" smtClean="0">
                <a:solidFill>
                  <a:srgbClr val="7030A0"/>
                </a:solidFill>
              </a:rPr>
              <a:t>.</a:t>
            </a:r>
          </a:p>
          <a:p>
            <a:endParaRPr lang="en-US" sz="1200" dirty="0">
              <a:solidFill>
                <a:srgbClr val="7030A0"/>
              </a:solidFill>
            </a:endParaRPr>
          </a:p>
          <a:p>
            <a:r>
              <a:rPr lang="en-US" sz="2800" dirty="0" err="1">
                <a:solidFill>
                  <a:srgbClr val="7030A0"/>
                </a:solidFill>
              </a:rPr>
              <a:t>Fitts</a:t>
            </a:r>
            <a:r>
              <a:rPr lang="en-US" sz="2800" dirty="0">
                <a:solidFill>
                  <a:srgbClr val="7030A0"/>
                </a:solidFill>
              </a:rPr>
              <a:t>’ Law is useful for evaluating systems for which the time to locate an object is important, e.g., a cell </a:t>
            </a:r>
            <a:r>
              <a:rPr lang="en-US" sz="2800" dirty="0" smtClean="0">
                <a:solidFill>
                  <a:srgbClr val="7030A0"/>
                </a:solidFill>
              </a:rPr>
              <a:t>and smart phones,</a:t>
            </a:r>
            <a:r>
              <a:rPr lang="en-US" sz="2800" dirty="0">
                <a:solidFill>
                  <a:srgbClr val="7030A0"/>
                </a:solidFill>
              </a:rPr>
              <a:t/>
            </a:r>
            <a:br>
              <a:rPr lang="en-US" sz="2800" dirty="0">
                <a:solidFill>
                  <a:srgbClr val="7030A0"/>
                </a:solidFill>
              </a:rPr>
            </a:br>
            <a:r>
              <a:rPr lang="en-US" sz="2800" dirty="0">
                <a:solidFill>
                  <a:srgbClr val="7030A0"/>
                </a:solidFill>
              </a:rPr>
              <a:t>a handheld </a:t>
            </a:r>
            <a:r>
              <a:rPr lang="en-US" sz="2800" dirty="0" smtClean="0">
                <a:solidFill>
                  <a:srgbClr val="7030A0"/>
                </a:solidFill>
              </a:rPr>
              <a:t>and mobile devices</a:t>
            </a:r>
            <a:r>
              <a:rPr lang="en-US" sz="2800" dirty="0">
                <a:solidFill>
                  <a:srgbClr val="7030A0"/>
                </a:solidFill>
              </a:rPr>
              <a:t>. </a:t>
            </a: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15</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26595445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35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Fitts</a:t>
            </a:r>
            <a:r>
              <a:rPr lang="en-US" dirty="0" smtClean="0"/>
              <a:t>’ Law (</a:t>
            </a:r>
            <a:r>
              <a:rPr lang="en-US" dirty="0" err="1" smtClean="0"/>
              <a:t>MacKenzie</a:t>
            </a:r>
            <a:r>
              <a:rPr lang="en-US" dirty="0" smtClean="0"/>
              <a:t> Formulation)</a:t>
            </a:r>
            <a:endParaRPr lang="en-US" dirty="0"/>
          </a:p>
        </p:txBody>
      </p:sp>
      <p:pic>
        <p:nvPicPr>
          <p:cNvPr id="7" name="Content Placeholder 6"/>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6228184" y="1484784"/>
            <a:ext cx="2743200" cy="1828800"/>
          </a:xfrm>
        </p:spPr>
      </p:pic>
      <p:pic>
        <p:nvPicPr>
          <p:cNvPr id="8" name="Content Placeholder 7"/>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107504" y="1340768"/>
            <a:ext cx="2743200" cy="2114550"/>
          </a:xfrm>
        </p:spPr>
      </p:pic>
      <p:sp>
        <p:nvSpPr>
          <p:cNvPr id="5" name="Footer Placeholder 4"/>
          <p:cNvSpPr>
            <a:spLocks noGrp="1"/>
          </p:cNvSpPr>
          <p:nvPr>
            <p:ph type="ftr" sz="quarter" idx="11"/>
          </p:nvPr>
        </p:nvSpPr>
        <p:spPr/>
        <p:txBody>
          <a:bodyPr/>
          <a:lstStyle/>
          <a:p>
            <a:r>
              <a:rPr lang="en-GB" smtClean="0"/>
              <a:t>www.id-book.com</a:t>
            </a:r>
            <a:endParaRPr lang="en-GB"/>
          </a:p>
        </p:txBody>
      </p:sp>
      <p:sp>
        <p:nvSpPr>
          <p:cNvPr id="6" name="Slide Number Placeholder 5"/>
          <p:cNvSpPr>
            <a:spLocks noGrp="1"/>
          </p:cNvSpPr>
          <p:nvPr>
            <p:ph type="sldNum" sz="quarter" idx="12"/>
          </p:nvPr>
        </p:nvSpPr>
        <p:spPr/>
        <p:txBody>
          <a:bodyPr/>
          <a:lstStyle/>
          <a:p>
            <a:fld id="{A7EA2D8D-44E5-43C4-BBA1-AE3E32EF0894}" type="slidenum">
              <a:rPr lang="en-GB" smtClean="0"/>
              <a:t>16</a:t>
            </a:fld>
            <a:endParaRPr lang="en-GB"/>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76592" y="1641644"/>
            <a:ext cx="2465835" cy="648072"/>
          </a:xfrm>
          <a:prstGeom prst="rect">
            <a:avLst/>
          </a:prstGeom>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501398" y="2422188"/>
            <a:ext cx="1891244" cy="668457"/>
          </a:xfrm>
          <a:prstGeom prst="rect">
            <a:avLst/>
          </a:prstGeom>
        </p:spPr>
      </p:pic>
      <p:sp>
        <p:nvSpPr>
          <p:cNvPr id="11" name="TextBox 10"/>
          <p:cNvSpPr txBox="1"/>
          <p:nvPr/>
        </p:nvSpPr>
        <p:spPr>
          <a:xfrm>
            <a:off x="251520" y="3789040"/>
            <a:ext cx="6048672" cy="646331"/>
          </a:xfrm>
          <a:prstGeom prst="rect">
            <a:avLst/>
          </a:prstGeom>
          <a:noFill/>
        </p:spPr>
        <p:txBody>
          <a:bodyPr wrap="square" rtlCol="0">
            <a:spAutoFit/>
          </a:bodyPr>
          <a:lstStyle/>
          <a:p>
            <a:r>
              <a:rPr lang="en-US" dirty="0" smtClean="0"/>
              <a:t>MT: Movement Time – Time it takes to move cursor from home to target</a:t>
            </a:r>
            <a:endParaRPr lang="en-US" dirty="0"/>
          </a:p>
        </p:txBody>
      </p:sp>
      <p:sp>
        <p:nvSpPr>
          <p:cNvPr id="12" name="TextBox 11"/>
          <p:cNvSpPr txBox="1"/>
          <p:nvPr/>
        </p:nvSpPr>
        <p:spPr>
          <a:xfrm>
            <a:off x="252256" y="4435220"/>
            <a:ext cx="6048672" cy="646331"/>
          </a:xfrm>
          <a:prstGeom prst="rect">
            <a:avLst/>
          </a:prstGeom>
          <a:noFill/>
        </p:spPr>
        <p:txBody>
          <a:bodyPr wrap="square" rtlCol="0">
            <a:spAutoFit/>
          </a:bodyPr>
          <a:lstStyle/>
          <a:p>
            <a:r>
              <a:rPr lang="en-US" dirty="0" smtClean="0"/>
              <a:t>ID: Index of Difficulty – Metric of tasks difficulty expressed as a measure of human performance in bits per section. </a:t>
            </a:r>
            <a:endParaRPr lang="en-US" dirty="0"/>
          </a:p>
        </p:txBody>
      </p:sp>
      <p:sp>
        <p:nvSpPr>
          <p:cNvPr id="13" name="TextBox 12"/>
          <p:cNvSpPr txBox="1"/>
          <p:nvPr/>
        </p:nvSpPr>
        <p:spPr>
          <a:xfrm>
            <a:off x="252256" y="5233951"/>
            <a:ext cx="6048672" cy="369332"/>
          </a:xfrm>
          <a:prstGeom prst="rect">
            <a:avLst/>
          </a:prstGeom>
          <a:noFill/>
        </p:spPr>
        <p:txBody>
          <a:bodyPr wrap="square" rtlCol="0">
            <a:spAutoFit/>
          </a:bodyPr>
          <a:lstStyle/>
          <a:p>
            <a:r>
              <a:rPr lang="en-US" dirty="0" smtClean="0"/>
              <a:t>b: measured constant – approximately 200ms/bit. </a:t>
            </a:r>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2189086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3" restart="whenNotActive" fill="hold" evtFilter="cancelBubble" nodeType="interactiveSeq">
                <p:stCondLst>
                  <p:cond evt="onClick" delay="0">
                    <p:tgtEl>
                      <p:spTgt spid="3"/>
                    </p:tgtEl>
                  </p:cond>
                </p:stCondLst>
                <p:endSync evt="end" delay="0">
                  <p:rtn val="all"/>
                </p:endSync>
                <p:childTnLst>
                  <p:par>
                    <p:cTn id="24" fill="hold">
                      <p:stCondLst>
                        <p:cond delay="0"/>
                      </p:stCondLst>
                      <p:childTnLst>
                        <p:par>
                          <p:cTn id="25" fill="hold">
                            <p:stCondLst>
                              <p:cond delay="0"/>
                            </p:stCondLst>
                            <p:childTnLst>
                              <p:par>
                                <p:cTn id="26" presetID="1" presetClass="mediacall" presetSubtype="0" fill="hold" nodeType="clickEffect">
                                  <p:stCondLst>
                                    <p:cond delay="0"/>
                                  </p:stCondLst>
                                  <p:childTnLst>
                                    <p:cmd type="call" cmd="playFrom(0.0)">
                                      <p:cBhvr>
                                        <p:cTn id="27" dur="210376" fill="hold"/>
                                        <p:tgtEl>
                                          <p:spTgt spid="3"/>
                                        </p:tgtEl>
                                      </p:cBhvr>
                                    </p:cmd>
                                  </p:childTnLst>
                                </p:cTn>
                              </p:par>
                            </p:childTnLst>
                          </p:cTn>
                        </p:par>
                      </p:childTnLst>
                    </p:cTn>
                  </p:par>
                </p:childTnLst>
              </p:cTn>
              <p:nextCondLst>
                <p:cond evt="onClick" delay="0">
                  <p:tgtEl>
                    <p:spTgt spid="3"/>
                  </p:tgtEl>
                </p:cond>
              </p:nextCondLst>
            </p:seq>
            <p:audio>
              <p:cMediaNode vol="80000">
                <p:cTn id="28" fill="hold" display="0">
                  <p:stCondLst>
                    <p:cond delay="indefinite"/>
                  </p:stCondLst>
                  <p:endCondLst>
                    <p:cond evt="onStopAudio" delay="0">
                      <p:tgtEl>
                        <p:sldTgt/>
                      </p:tgtEl>
                    </p:cond>
                  </p:endCondLst>
                </p:cTn>
                <p:tgtEl>
                  <p:spTgt spid="3"/>
                </p:tgtEl>
              </p:cMediaNode>
            </p:audio>
          </p:childTnLst>
        </p:cTn>
      </p:par>
    </p:tnLst>
    <p:bldLst>
      <p:bldP spid="11" grpId="0"/>
      <p:bldP spid="12" grpId="0"/>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idx="4294967295"/>
          </p:nvPr>
        </p:nvSpPr>
        <p:spPr>
          <a:xfrm>
            <a:off x="685800" y="152400"/>
            <a:ext cx="7772400" cy="914400"/>
          </a:xfrm>
        </p:spPr>
        <p:txBody>
          <a:bodyPr/>
          <a:lstStyle/>
          <a:p>
            <a:r>
              <a:rPr lang="en-US"/>
              <a:t>Key points</a:t>
            </a:r>
          </a:p>
        </p:txBody>
      </p:sp>
      <p:sp>
        <p:nvSpPr>
          <p:cNvPr id="54275" name="Rectangle 3"/>
          <p:cNvSpPr>
            <a:spLocks noGrp="1" noChangeArrowheads="1"/>
          </p:cNvSpPr>
          <p:nvPr>
            <p:ph type="body" idx="4294967295"/>
          </p:nvPr>
        </p:nvSpPr>
        <p:spPr>
          <a:xfrm>
            <a:off x="304800" y="1219200"/>
            <a:ext cx="8610600" cy="5105400"/>
          </a:xfrm>
        </p:spPr>
        <p:txBody>
          <a:bodyPr>
            <a:normAutofit fontScale="77500" lnSpcReduction="20000"/>
          </a:bodyPr>
          <a:lstStyle/>
          <a:p>
            <a:pPr>
              <a:lnSpc>
                <a:spcPct val="90000"/>
              </a:lnSpc>
            </a:pPr>
            <a:r>
              <a:rPr lang="en-US" sz="2800" dirty="0" smtClean="0">
                <a:solidFill>
                  <a:srgbClr val="7030A0"/>
                </a:solidFill>
              </a:rPr>
              <a:t>Inspections </a:t>
            </a:r>
            <a:r>
              <a:rPr lang="en-US" sz="2800" dirty="0">
                <a:solidFill>
                  <a:srgbClr val="7030A0"/>
                </a:solidFill>
              </a:rPr>
              <a:t>can be used to evaluate requirements, mockups, functional prototypes, or systems. </a:t>
            </a:r>
            <a:endParaRPr lang="en-US" sz="2800" dirty="0" smtClean="0">
              <a:solidFill>
                <a:srgbClr val="7030A0"/>
              </a:solidFill>
            </a:endParaRPr>
          </a:p>
          <a:p>
            <a:pPr>
              <a:lnSpc>
                <a:spcPct val="90000"/>
              </a:lnSpc>
            </a:pPr>
            <a:endParaRPr lang="en-US" sz="2800" dirty="0">
              <a:solidFill>
                <a:srgbClr val="7030A0"/>
              </a:solidFill>
            </a:endParaRPr>
          </a:p>
          <a:p>
            <a:pPr>
              <a:lnSpc>
                <a:spcPct val="90000"/>
              </a:lnSpc>
            </a:pPr>
            <a:r>
              <a:rPr lang="en-US" sz="2800" dirty="0">
                <a:solidFill>
                  <a:srgbClr val="7030A0"/>
                </a:solidFill>
              </a:rPr>
              <a:t>User testing &amp; heuristic evaluation may reveal different usability problems</a:t>
            </a:r>
            <a:r>
              <a:rPr lang="en-US" sz="2800" dirty="0" smtClean="0">
                <a:solidFill>
                  <a:srgbClr val="7030A0"/>
                </a:solidFill>
              </a:rPr>
              <a:t>.</a:t>
            </a:r>
          </a:p>
          <a:p>
            <a:pPr marL="0" indent="0">
              <a:lnSpc>
                <a:spcPct val="90000"/>
              </a:lnSpc>
              <a:buNone/>
            </a:pPr>
            <a:r>
              <a:rPr lang="en-US" sz="2800" dirty="0" smtClean="0">
                <a:solidFill>
                  <a:srgbClr val="7030A0"/>
                </a:solidFill>
              </a:rPr>
              <a:t> </a:t>
            </a:r>
          </a:p>
          <a:p>
            <a:pPr>
              <a:lnSpc>
                <a:spcPct val="90000"/>
              </a:lnSpc>
            </a:pPr>
            <a:r>
              <a:rPr lang="en-US" sz="2800" dirty="0" smtClean="0">
                <a:solidFill>
                  <a:srgbClr val="7030A0"/>
                </a:solidFill>
              </a:rPr>
              <a:t>Design guidelines can be used to develop heuristics</a:t>
            </a:r>
          </a:p>
          <a:p>
            <a:pPr>
              <a:lnSpc>
                <a:spcPct val="90000"/>
              </a:lnSpc>
            </a:pPr>
            <a:endParaRPr lang="en-US" sz="2800" dirty="0">
              <a:solidFill>
                <a:srgbClr val="7030A0"/>
              </a:solidFill>
            </a:endParaRPr>
          </a:p>
          <a:p>
            <a:pPr>
              <a:lnSpc>
                <a:spcPct val="90000"/>
              </a:lnSpc>
              <a:buFontTx/>
              <a:buNone/>
            </a:pPr>
            <a:r>
              <a:rPr lang="en-US" sz="2800" dirty="0">
                <a:solidFill>
                  <a:srgbClr val="7030A0"/>
                </a:solidFill>
              </a:rPr>
              <a:t>• Walkthroughs are focused so are suitable for evaluating small parts of  a product. </a:t>
            </a:r>
            <a:endParaRPr lang="en-US" sz="2800" dirty="0" smtClean="0">
              <a:solidFill>
                <a:srgbClr val="7030A0"/>
              </a:solidFill>
            </a:endParaRPr>
          </a:p>
          <a:p>
            <a:pPr>
              <a:lnSpc>
                <a:spcPct val="90000"/>
              </a:lnSpc>
              <a:buFontTx/>
              <a:buNone/>
            </a:pPr>
            <a:endParaRPr lang="en-US" sz="2800" dirty="0">
              <a:solidFill>
                <a:srgbClr val="7030A0"/>
              </a:solidFill>
            </a:endParaRPr>
          </a:p>
          <a:p>
            <a:pPr>
              <a:lnSpc>
                <a:spcPct val="90000"/>
              </a:lnSpc>
              <a:buFontTx/>
              <a:buNone/>
            </a:pPr>
            <a:r>
              <a:rPr lang="en-US" sz="2800" dirty="0">
                <a:solidFill>
                  <a:srgbClr val="7030A0"/>
                </a:solidFill>
              </a:rPr>
              <a:t>• Analytics involves collecting data about users activity on a website or </a:t>
            </a:r>
            <a:r>
              <a:rPr lang="en-US" sz="2800" dirty="0" smtClean="0">
                <a:solidFill>
                  <a:srgbClr val="7030A0"/>
                </a:solidFill>
              </a:rPr>
              <a:t>product</a:t>
            </a:r>
          </a:p>
          <a:p>
            <a:pPr>
              <a:lnSpc>
                <a:spcPct val="90000"/>
              </a:lnSpc>
              <a:buFontTx/>
              <a:buNone/>
            </a:pPr>
            <a:endParaRPr lang="en-US" sz="2800" dirty="0">
              <a:solidFill>
                <a:srgbClr val="7030A0"/>
              </a:solidFill>
            </a:endParaRPr>
          </a:p>
          <a:p>
            <a:pPr>
              <a:lnSpc>
                <a:spcPct val="90000"/>
              </a:lnSpc>
              <a:buFontTx/>
              <a:buNone/>
            </a:pPr>
            <a:r>
              <a:rPr lang="en-US" sz="2800" dirty="0">
                <a:solidFill>
                  <a:srgbClr val="7030A0"/>
                </a:solidFill>
              </a:rPr>
              <a:t>• </a:t>
            </a:r>
            <a:r>
              <a:rPr lang="en-US" sz="2800" dirty="0" err="1" smtClean="0">
                <a:solidFill>
                  <a:srgbClr val="7030A0"/>
                </a:solidFill>
              </a:rPr>
              <a:t>Fitts</a:t>
            </a:r>
            <a:r>
              <a:rPr lang="en-US" sz="2800" dirty="0">
                <a:solidFill>
                  <a:srgbClr val="7030A0"/>
                </a:solidFill>
              </a:rPr>
              <a:t>’ Law </a:t>
            </a:r>
            <a:r>
              <a:rPr lang="en-US" sz="2800" dirty="0" smtClean="0">
                <a:solidFill>
                  <a:srgbClr val="7030A0"/>
                </a:solidFill>
              </a:rPr>
              <a:t>can </a:t>
            </a:r>
            <a:r>
              <a:rPr lang="en-US" sz="2800" dirty="0">
                <a:solidFill>
                  <a:srgbClr val="7030A0"/>
                </a:solidFill>
              </a:rPr>
              <a:t>be used to predict expert, error-free performance for </a:t>
            </a:r>
            <a:r>
              <a:rPr lang="en-US" sz="2800" dirty="0" smtClean="0">
                <a:solidFill>
                  <a:srgbClr val="7030A0"/>
                </a:solidFill>
              </a:rPr>
              <a:t>clearly defined tasks with limited key presses, </a:t>
            </a:r>
            <a:r>
              <a:rPr lang="en-US" sz="2800" dirty="0" err="1" smtClean="0">
                <a:solidFill>
                  <a:srgbClr val="7030A0"/>
                </a:solidFill>
              </a:rPr>
              <a:t>eg</a:t>
            </a:r>
            <a:r>
              <a:rPr lang="en-US" sz="2800" dirty="0" smtClean="0">
                <a:solidFill>
                  <a:srgbClr val="7030A0"/>
                </a:solidFill>
              </a:rPr>
              <a:t>. data entry and smart phone use. </a:t>
            </a: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17</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17795345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86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idx="4294967295"/>
          </p:nvPr>
        </p:nvSpPr>
        <p:spPr>
          <a:xfrm>
            <a:off x="609600" y="381000"/>
            <a:ext cx="7772400" cy="1143000"/>
          </a:xfrm>
        </p:spPr>
        <p:txBody>
          <a:bodyPr/>
          <a:lstStyle/>
          <a:p>
            <a:r>
              <a:rPr lang="en-GB" dirty="0"/>
              <a:t>Aims:</a:t>
            </a:r>
          </a:p>
        </p:txBody>
      </p:sp>
      <p:sp>
        <p:nvSpPr>
          <p:cNvPr id="10243" name="Rectangle 3"/>
          <p:cNvSpPr>
            <a:spLocks noGrp="1" noChangeArrowheads="1"/>
          </p:cNvSpPr>
          <p:nvPr>
            <p:ph type="body" idx="4294967295"/>
          </p:nvPr>
        </p:nvSpPr>
        <p:spPr>
          <a:xfrm>
            <a:off x="533400" y="1447800"/>
            <a:ext cx="8077200" cy="4876800"/>
          </a:xfrm>
        </p:spPr>
        <p:txBody>
          <a:bodyPr/>
          <a:lstStyle/>
          <a:p>
            <a:r>
              <a:rPr lang="en-US" sz="2800" dirty="0" smtClean="0">
                <a:solidFill>
                  <a:srgbClr val="7030A0"/>
                </a:solidFill>
              </a:rPr>
              <a:t>Describe </a:t>
            </a:r>
            <a:r>
              <a:rPr lang="en-US" sz="2800" dirty="0">
                <a:solidFill>
                  <a:srgbClr val="7030A0"/>
                </a:solidFill>
              </a:rPr>
              <a:t>the key concepts associated with inspection methods</a:t>
            </a:r>
            <a:r>
              <a:rPr lang="en-US" sz="2800" dirty="0" smtClean="0">
                <a:solidFill>
                  <a:srgbClr val="7030A0"/>
                </a:solidFill>
              </a:rPr>
              <a:t>.</a:t>
            </a:r>
          </a:p>
          <a:p>
            <a:endParaRPr lang="en-US" sz="1200" dirty="0">
              <a:solidFill>
                <a:srgbClr val="7030A0"/>
              </a:solidFill>
            </a:endParaRPr>
          </a:p>
          <a:p>
            <a:r>
              <a:rPr lang="en-US" sz="2800" dirty="0" smtClean="0">
                <a:solidFill>
                  <a:srgbClr val="7030A0"/>
                </a:solidFill>
              </a:rPr>
              <a:t>Explain </a:t>
            </a:r>
            <a:r>
              <a:rPr lang="en-US" sz="2800" dirty="0">
                <a:solidFill>
                  <a:srgbClr val="7030A0"/>
                </a:solidFill>
              </a:rPr>
              <a:t>how to do heuristic evaluation and walkthroughs</a:t>
            </a:r>
            <a:r>
              <a:rPr lang="en-US" sz="2800" dirty="0" smtClean="0">
                <a:solidFill>
                  <a:srgbClr val="7030A0"/>
                </a:solidFill>
              </a:rPr>
              <a:t>.</a:t>
            </a:r>
          </a:p>
          <a:p>
            <a:endParaRPr lang="en-US" sz="1200" dirty="0">
              <a:solidFill>
                <a:srgbClr val="7030A0"/>
              </a:solidFill>
            </a:endParaRPr>
          </a:p>
          <a:p>
            <a:r>
              <a:rPr lang="en-US" sz="2800" dirty="0" smtClean="0">
                <a:solidFill>
                  <a:srgbClr val="7030A0"/>
                </a:solidFill>
              </a:rPr>
              <a:t>Explain </a:t>
            </a:r>
            <a:r>
              <a:rPr lang="en-US" sz="2800" dirty="0">
                <a:solidFill>
                  <a:srgbClr val="7030A0"/>
                </a:solidFill>
              </a:rPr>
              <a:t>the role of analytics in evaluation</a:t>
            </a:r>
            <a:r>
              <a:rPr lang="en-US" sz="2800" dirty="0" smtClean="0">
                <a:solidFill>
                  <a:srgbClr val="7030A0"/>
                </a:solidFill>
              </a:rPr>
              <a:t>.</a:t>
            </a:r>
          </a:p>
          <a:p>
            <a:endParaRPr lang="en-US" sz="1200" dirty="0">
              <a:solidFill>
                <a:srgbClr val="7030A0"/>
              </a:solidFill>
            </a:endParaRPr>
          </a:p>
          <a:p>
            <a:r>
              <a:rPr lang="en-US" sz="2800" dirty="0" smtClean="0">
                <a:solidFill>
                  <a:srgbClr val="7030A0"/>
                </a:solidFill>
              </a:rPr>
              <a:t>Describe </a:t>
            </a:r>
            <a:r>
              <a:rPr lang="en-US" sz="2800" dirty="0">
                <a:solidFill>
                  <a:srgbClr val="7030A0"/>
                </a:solidFill>
              </a:rPr>
              <a:t>how to use </a:t>
            </a:r>
            <a:r>
              <a:rPr lang="en-US" sz="2800" dirty="0" err="1">
                <a:solidFill>
                  <a:srgbClr val="7030A0"/>
                </a:solidFill>
              </a:rPr>
              <a:t>Fitts</a:t>
            </a:r>
            <a:r>
              <a:rPr lang="en-US" sz="2800" dirty="0">
                <a:solidFill>
                  <a:srgbClr val="7030A0"/>
                </a:solidFill>
              </a:rPr>
              <a:t>’ Law – a predictive model.</a:t>
            </a:r>
            <a:endParaRPr lang="en-GB" sz="2800" dirty="0">
              <a:solidFill>
                <a:srgbClr val="7030A0"/>
              </a:solidFill>
            </a:endParaRPr>
          </a:p>
        </p:txBody>
      </p:sp>
      <p:sp>
        <p:nvSpPr>
          <p:cNvPr id="10244" name="Rectangle 4"/>
          <p:cNvSpPr>
            <a:spLocks noChangeArrowheads="1"/>
          </p:cNvSpPr>
          <p:nvPr/>
        </p:nvSpPr>
        <p:spPr bwMode="auto">
          <a:xfrm>
            <a:off x="34925" y="-21907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endParaRPr lang="en-US" sz="2400">
              <a:latin typeface="Times" charset="0"/>
              <a:cs typeface="ＭＳ Ｐゴシック" charset="0"/>
            </a:endParaRP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4" name="Slide Number Placeholder 3"/>
          <p:cNvSpPr>
            <a:spLocks noGrp="1"/>
          </p:cNvSpPr>
          <p:nvPr>
            <p:ph type="sldNum" sz="quarter" idx="12"/>
          </p:nvPr>
        </p:nvSpPr>
        <p:spPr/>
        <p:txBody>
          <a:bodyPr/>
          <a:lstStyle/>
          <a:p>
            <a:fld id="{A7EA2D8D-44E5-43C4-BBA1-AE3E32EF0894}" type="slidenum">
              <a:rPr lang="en-GB" smtClean="0"/>
              <a:t>2</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11191622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71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idx="4294967295"/>
          </p:nvPr>
        </p:nvSpPr>
        <p:spPr>
          <a:xfrm>
            <a:off x="609600" y="228600"/>
            <a:ext cx="7772400" cy="1143000"/>
          </a:xfrm>
        </p:spPr>
        <p:txBody>
          <a:bodyPr/>
          <a:lstStyle/>
          <a:p>
            <a:r>
              <a:rPr lang="en-US" dirty="0"/>
              <a:t>Inspections</a:t>
            </a:r>
          </a:p>
        </p:txBody>
      </p:sp>
      <p:sp>
        <p:nvSpPr>
          <p:cNvPr id="12291" name="Rectangle 3"/>
          <p:cNvSpPr>
            <a:spLocks noGrp="1" noChangeArrowheads="1"/>
          </p:cNvSpPr>
          <p:nvPr>
            <p:ph type="body" idx="4294967295"/>
          </p:nvPr>
        </p:nvSpPr>
        <p:spPr>
          <a:xfrm>
            <a:off x="685800" y="1524000"/>
            <a:ext cx="7772400" cy="4572000"/>
          </a:xfrm>
        </p:spPr>
        <p:txBody>
          <a:bodyPr>
            <a:normAutofit fontScale="92500" lnSpcReduction="10000"/>
          </a:bodyPr>
          <a:lstStyle/>
          <a:p>
            <a:pPr>
              <a:lnSpc>
                <a:spcPct val="90000"/>
              </a:lnSpc>
            </a:pPr>
            <a:r>
              <a:rPr lang="en-US" sz="2800" dirty="0">
                <a:solidFill>
                  <a:srgbClr val="7030A0"/>
                </a:solidFill>
              </a:rPr>
              <a:t>Several kinds</a:t>
            </a:r>
            <a:r>
              <a:rPr lang="en-US" sz="2800" dirty="0" smtClean="0">
                <a:solidFill>
                  <a:srgbClr val="7030A0"/>
                </a:solidFill>
              </a:rPr>
              <a:t>.</a:t>
            </a:r>
          </a:p>
          <a:p>
            <a:pPr>
              <a:lnSpc>
                <a:spcPct val="90000"/>
              </a:lnSpc>
            </a:pPr>
            <a:endParaRPr lang="en-US" sz="2800" dirty="0">
              <a:solidFill>
                <a:srgbClr val="7030A0"/>
              </a:solidFill>
            </a:endParaRPr>
          </a:p>
          <a:p>
            <a:pPr>
              <a:lnSpc>
                <a:spcPct val="90000"/>
              </a:lnSpc>
            </a:pPr>
            <a:r>
              <a:rPr lang="en-US" sz="2800" dirty="0">
                <a:solidFill>
                  <a:srgbClr val="7030A0"/>
                </a:solidFill>
              </a:rPr>
              <a:t>Experts use their knowledge of users &amp; technology to review software usability</a:t>
            </a:r>
            <a:r>
              <a:rPr lang="en-US" sz="2800" dirty="0" smtClean="0">
                <a:solidFill>
                  <a:srgbClr val="7030A0"/>
                </a:solidFill>
              </a:rPr>
              <a:t>.</a:t>
            </a:r>
          </a:p>
          <a:p>
            <a:pPr>
              <a:lnSpc>
                <a:spcPct val="90000"/>
              </a:lnSpc>
            </a:pPr>
            <a:endParaRPr lang="en-US" sz="2800" dirty="0">
              <a:solidFill>
                <a:srgbClr val="7030A0"/>
              </a:solidFill>
            </a:endParaRPr>
          </a:p>
          <a:p>
            <a:pPr>
              <a:lnSpc>
                <a:spcPct val="90000"/>
              </a:lnSpc>
            </a:pPr>
            <a:r>
              <a:rPr lang="en-US" sz="2800" dirty="0">
                <a:solidFill>
                  <a:srgbClr val="7030A0"/>
                </a:solidFill>
              </a:rPr>
              <a:t>Expert </a:t>
            </a:r>
            <a:r>
              <a:rPr lang="en-US" sz="2800" dirty="0" smtClean="0">
                <a:solidFill>
                  <a:srgbClr val="7030A0"/>
                </a:solidFill>
              </a:rPr>
              <a:t>critiques can </a:t>
            </a:r>
            <a:r>
              <a:rPr lang="en-US" sz="2800" dirty="0">
                <a:solidFill>
                  <a:srgbClr val="7030A0"/>
                </a:solidFill>
              </a:rPr>
              <a:t>be formal or </a:t>
            </a:r>
            <a:r>
              <a:rPr lang="en-US" sz="2800" dirty="0" smtClean="0">
                <a:solidFill>
                  <a:srgbClr val="7030A0"/>
                </a:solidFill>
              </a:rPr>
              <a:t>informal.</a:t>
            </a:r>
          </a:p>
          <a:p>
            <a:pPr>
              <a:lnSpc>
                <a:spcPct val="90000"/>
              </a:lnSpc>
            </a:pPr>
            <a:endParaRPr lang="en-US" sz="2800" dirty="0" smtClean="0">
              <a:solidFill>
                <a:srgbClr val="7030A0"/>
              </a:solidFill>
            </a:endParaRPr>
          </a:p>
          <a:p>
            <a:pPr>
              <a:lnSpc>
                <a:spcPct val="90000"/>
              </a:lnSpc>
            </a:pPr>
            <a:r>
              <a:rPr lang="en-US" sz="2800" dirty="0" smtClean="0">
                <a:solidFill>
                  <a:srgbClr val="7030A0"/>
                </a:solidFill>
              </a:rPr>
              <a:t>Heuristic </a:t>
            </a:r>
            <a:r>
              <a:rPr lang="en-US" sz="2800" dirty="0">
                <a:solidFill>
                  <a:srgbClr val="7030A0"/>
                </a:solidFill>
              </a:rPr>
              <a:t>evaluation is a review guided by a set of heuristics</a:t>
            </a:r>
            <a:r>
              <a:rPr lang="en-US" sz="2800" dirty="0" smtClean="0">
                <a:solidFill>
                  <a:srgbClr val="7030A0"/>
                </a:solidFill>
              </a:rPr>
              <a:t>.</a:t>
            </a:r>
          </a:p>
          <a:p>
            <a:pPr>
              <a:lnSpc>
                <a:spcPct val="90000"/>
              </a:lnSpc>
            </a:pPr>
            <a:endParaRPr lang="en-US" sz="2800" dirty="0">
              <a:solidFill>
                <a:srgbClr val="7030A0"/>
              </a:solidFill>
            </a:endParaRPr>
          </a:p>
          <a:p>
            <a:pPr>
              <a:lnSpc>
                <a:spcPct val="90000"/>
              </a:lnSpc>
            </a:pPr>
            <a:r>
              <a:rPr lang="en-US" sz="2800" dirty="0">
                <a:solidFill>
                  <a:srgbClr val="7030A0"/>
                </a:solidFill>
              </a:rPr>
              <a:t>Walkthroughs involve stepping through a pre-planned scenario noting potential problems.</a:t>
            </a: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3</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40585040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764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idx="4294967295"/>
          </p:nvPr>
        </p:nvSpPr>
        <p:spPr>
          <a:xfrm>
            <a:off x="685800" y="228600"/>
            <a:ext cx="7772400" cy="1143000"/>
          </a:xfrm>
        </p:spPr>
        <p:txBody>
          <a:bodyPr/>
          <a:lstStyle/>
          <a:p>
            <a:r>
              <a:rPr lang="en-US"/>
              <a:t>Heuristic evaluation</a:t>
            </a:r>
          </a:p>
        </p:txBody>
      </p:sp>
      <p:sp>
        <p:nvSpPr>
          <p:cNvPr id="14339" name="Rectangle 3"/>
          <p:cNvSpPr>
            <a:spLocks noGrp="1" noChangeArrowheads="1"/>
          </p:cNvSpPr>
          <p:nvPr>
            <p:ph type="body" idx="4294967295"/>
          </p:nvPr>
        </p:nvSpPr>
        <p:spPr>
          <a:xfrm>
            <a:off x="533400" y="1371600"/>
            <a:ext cx="7772400" cy="4876800"/>
          </a:xfrm>
        </p:spPr>
        <p:txBody>
          <a:bodyPr>
            <a:normAutofit lnSpcReduction="10000"/>
          </a:bodyPr>
          <a:lstStyle/>
          <a:p>
            <a:pPr>
              <a:lnSpc>
                <a:spcPct val="90000"/>
              </a:lnSpc>
            </a:pPr>
            <a:r>
              <a:rPr lang="en-US" sz="2800" dirty="0">
                <a:solidFill>
                  <a:srgbClr val="7030A0"/>
                </a:solidFill>
              </a:rPr>
              <a:t>Developed </a:t>
            </a:r>
            <a:r>
              <a:rPr lang="en-US" sz="2800" dirty="0" smtClean="0">
                <a:solidFill>
                  <a:srgbClr val="7030A0"/>
                </a:solidFill>
              </a:rPr>
              <a:t>by Jacob </a:t>
            </a:r>
            <a:r>
              <a:rPr lang="en-US" sz="2800" dirty="0">
                <a:solidFill>
                  <a:srgbClr val="7030A0"/>
                </a:solidFill>
              </a:rPr>
              <a:t>Nielsen in the early 1990s</a:t>
            </a:r>
            <a:r>
              <a:rPr lang="en-US" sz="2800" dirty="0" smtClean="0">
                <a:solidFill>
                  <a:srgbClr val="7030A0"/>
                </a:solidFill>
              </a:rPr>
              <a:t>.</a:t>
            </a:r>
          </a:p>
          <a:p>
            <a:pPr>
              <a:lnSpc>
                <a:spcPct val="90000"/>
              </a:lnSpc>
            </a:pPr>
            <a:endParaRPr lang="en-US" sz="1300" dirty="0"/>
          </a:p>
          <a:p>
            <a:pPr>
              <a:lnSpc>
                <a:spcPct val="90000"/>
              </a:lnSpc>
            </a:pPr>
            <a:r>
              <a:rPr lang="en-US" sz="2800" dirty="0">
                <a:solidFill>
                  <a:srgbClr val="7030A0"/>
                </a:solidFill>
              </a:rPr>
              <a:t>Based on heuristics distilled from an empirical analysis of 249 usability problems</a:t>
            </a:r>
            <a:r>
              <a:rPr lang="en-US" sz="2800" dirty="0" smtClean="0">
                <a:solidFill>
                  <a:srgbClr val="7030A0"/>
                </a:solidFill>
              </a:rPr>
              <a:t>.</a:t>
            </a:r>
          </a:p>
          <a:p>
            <a:pPr>
              <a:lnSpc>
                <a:spcPct val="90000"/>
              </a:lnSpc>
            </a:pPr>
            <a:endParaRPr lang="en-US" sz="1300" dirty="0">
              <a:solidFill>
                <a:srgbClr val="7030A0"/>
              </a:solidFill>
            </a:endParaRPr>
          </a:p>
          <a:p>
            <a:pPr>
              <a:lnSpc>
                <a:spcPct val="90000"/>
              </a:lnSpc>
            </a:pPr>
            <a:r>
              <a:rPr lang="en-US" sz="2800" dirty="0">
                <a:solidFill>
                  <a:srgbClr val="7030A0"/>
                </a:solidFill>
              </a:rPr>
              <a:t>These heuristics have been revised for current </a:t>
            </a:r>
            <a:r>
              <a:rPr lang="en-US" sz="2800" dirty="0" smtClean="0">
                <a:solidFill>
                  <a:srgbClr val="7030A0"/>
                </a:solidFill>
              </a:rPr>
              <a:t>technology by Nielsen and others for:</a:t>
            </a:r>
          </a:p>
          <a:p>
            <a:pPr lvl="1">
              <a:lnSpc>
                <a:spcPct val="90000"/>
              </a:lnSpc>
            </a:pPr>
            <a:r>
              <a:rPr lang="en-US" sz="2400" dirty="0" smtClean="0">
                <a:solidFill>
                  <a:schemeClr val="accent1"/>
                </a:solidFill>
              </a:rPr>
              <a:t>mobile </a:t>
            </a:r>
            <a:r>
              <a:rPr lang="en-US" sz="2400" dirty="0">
                <a:solidFill>
                  <a:schemeClr val="accent1"/>
                </a:solidFill>
              </a:rPr>
              <a:t>devices, </a:t>
            </a:r>
            <a:endParaRPr lang="en-US" sz="2400" dirty="0" smtClean="0">
              <a:solidFill>
                <a:schemeClr val="accent1"/>
              </a:solidFill>
            </a:endParaRPr>
          </a:p>
          <a:p>
            <a:pPr lvl="1">
              <a:lnSpc>
                <a:spcPct val="90000"/>
              </a:lnSpc>
            </a:pPr>
            <a:r>
              <a:rPr lang="en-US" sz="2400" dirty="0" err="1" smtClean="0">
                <a:solidFill>
                  <a:schemeClr val="accent1"/>
                </a:solidFill>
              </a:rPr>
              <a:t>wearables</a:t>
            </a:r>
            <a:r>
              <a:rPr lang="en-US" sz="2400" dirty="0" smtClean="0">
                <a:solidFill>
                  <a:schemeClr val="accent1"/>
                </a:solidFill>
              </a:rPr>
              <a:t>,</a:t>
            </a:r>
          </a:p>
          <a:p>
            <a:pPr lvl="1">
              <a:lnSpc>
                <a:spcPct val="90000"/>
              </a:lnSpc>
            </a:pPr>
            <a:r>
              <a:rPr lang="en-US" sz="2400" dirty="0" smtClean="0">
                <a:solidFill>
                  <a:schemeClr val="accent1"/>
                </a:solidFill>
              </a:rPr>
              <a:t>virtual </a:t>
            </a:r>
            <a:r>
              <a:rPr lang="en-US" sz="2400" dirty="0">
                <a:solidFill>
                  <a:schemeClr val="accent1"/>
                </a:solidFill>
              </a:rPr>
              <a:t>worlds, etc</a:t>
            </a:r>
            <a:r>
              <a:rPr lang="en-US" sz="2400" dirty="0" smtClean="0">
                <a:solidFill>
                  <a:schemeClr val="accent1"/>
                </a:solidFill>
              </a:rPr>
              <a:t>.</a:t>
            </a:r>
          </a:p>
          <a:p>
            <a:pPr lvl="1">
              <a:lnSpc>
                <a:spcPct val="90000"/>
              </a:lnSpc>
            </a:pPr>
            <a:endParaRPr lang="en-US" sz="1300" dirty="0"/>
          </a:p>
          <a:p>
            <a:pPr>
              <a:lnSpc>
                <a:spcPct val="90000"/>
              </a:lnSpc>
            </a:pPr>
            <a:r>
              <a:rPr lang="en-US" sz="2800" dirty="0">
                <a:solidFill>
                  <a:srgbClr val="7030A0"/>
                </a:solidFill>
              </a:rPr>
              <a:t>Design guidelines form a basis for developing heuristics.</a:t>
            </a: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4</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36578834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675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idx="4294967295"/>
          </p:nvPr>
        </p:nvSpPr>
        <p:spPr>
          <a:xfrm>
            <a:off x="685800" y="304800"/>
            <a:ext cx="7846640" cy="963960"/>
          </a:xfrm>
        </p:spPr>
        <p:txBody>
          <a:bodyPr>
            <a:normAutofit fontScale="90000"/>
          </a:bodyPr>
          <a:lstStyle/>
          <a:p>
            <a:r>
              <a:rPr lang="en-US" dirty="0" smtClean="0"/>
              <a:t>Revised version (2014) of Nielsen’s </a:t>
            </a:r>
            <a:r>
              <a:rPr lang="en-US" dirty="0"/>
              <a:t>original heuristics</a:t>
            </a:r>
          </a:p>
        </p:txBody>
      </p:sp>
      <p:sp>
        <p:nvSpPr>
          <p:cNvPr id="16387" name="Rectangle 3"/>
          <p:cNvSpPr>
            <a:spLocks noGrp="1" noChangeArrowheads="1"/>
          </p:cNvSpPr>
          <p:nvPr>
            <p:ph type="body" idx="4294967295"/>
          </p:nvPr>
        </p:nvSpPr>
        <p:spPr>
          <a:xfrm>
            <a:off x="457200" y="1556792"/>
            <a:ext cx="8382000" cy="4691608"/>
          </a:xfrm>
        </p:spPr>
        <p:txBody>
          <a:bodyPr>
            <a:normAutofit lnSpcReduction="10000"/>
          </a:bodyPr>
          <a:lstStyle/>
          <a:p>
            <a:pPr>
              <a:lnSpc>
                <a:spcPct val="90000"/>
              </a:lnSpc>
            </a:pPr>
            <a:r>
              <a:rPr lang="en-US" sz="2800" dirty="0">
                <a:solidFill>
                  <a:srgbClr val="7030A0"/>
                </a:solidFill>
              </a:rPr>
              <a:t>Visibility of system status.</a:t>
            </a:r>
          </a:p>
          <a:p>
            <a:pPr>
              <a:lnSpc>
                <a:spcPct val="90000"/>
              </a:lnSpc>
            </a:pPr>
            <a:r>
              <a:rPr lang="en-US" sz="2800" dirty="0">
                <a:solidFill>
                  <a:srgbClr val="7030A0"/>
                </a:solidFill>
              </a:rPr>
              <a:t>Match between system and real world.</a:t>
            </a:r>
          </a:p>
          <a:p>
            <a:pPr>
              <a:lnSpc>
                <a:spcPct val="90000"/>
              </a:lnSpc>
            </a:pPr>
            <a:r>
              <a:rPr lang="en-US" sz="2800" dirty="0">
                <a:solidFill>
                  <a:srgbClr val="7030A0"/>
                </a:solidFill>
              </a:rPr>
              <a:t>User control and freedom.</a:t>
            </a:r>
          </a:p>
          <a:p>
            <a:pPr>
              <a:lnSpc>
                <a:spcPct val="90000"/>
              </a:lnSpc>
            </a:pPr>
            <a:r>
              <a:rPr lang="en-US" sz="2800" dirty="0">
                <a:solidFill>
                  <a:srgbClr val="7030A0"/>
                </a:solidFill>
              </a:rPr>
              <a:t>Consistency and standards.</a:t>
            </a:r>
          </a:p>
          <a:p>
            <a:pPr>
              <a:lnSpc>
                <a:spcPct val="90000"/>
              </a:lnSpc>
            </a:pPr>
            <a:r>
              <a:rPr lang="en-US" sz="2800" dirty="0">
                <a:solidFill>
                  <a:srgbClr val="7030A0"/>
                </a:solidFill>
              </a:rPr>
              <a:t>Error prevention. </a:t>
            </a:r>
          </a:p>
          <a:p>
            <a:pPr>
              <a:lnSpc>
                <a:spcPct val="90000"/>
              </a:lnSpc>
            </a:pPr>
            <a:r>
              <a:rPr lang="en-US" sz="2800" dirty="0">
                <a:solidFill>
                  <a:srgbClr val="7030A0"/>
                </a:solidFill>
              </a:rPr>
              <a:t>Recognition rather than recall.</a:t>
            </a:r>
          </a:p>
          <a:p>
            <a:pPr>
              <a:lnSpc>
                <a:spcPct val="90000"/>
              </a:lnSpc>
            </a:pPr>
            <a:r>
              <a:rPr lang="en-US" sz="2800" dirty="0">
                <a:solidFill>
                  <a:srgbClr val="7030A0"/>
                </a:solidFill>
              </a:rPr>
              <a:t>Flexibility and efficiency of use.</a:t>
            </a:r>
          </a:p>
          <a:p>
            <a:pPr>
              <a:lnSpc>
                <a:spcPct val="90000"/>
              </a:lnSpc>
            </a:pPr>
            <a:r>
              <a:rPr lang="en-US" sz="2800" dirty="0">
                <a:solidFill>
                  <a:srgbClr val="7030A0"/>
                </a:solidFill>
              </a:rPr>
              <a:t>Aesthetic and minimalist design.</a:t>
            </a:r>
          </a:p>
          <a:p>
            <a:pPr>
              <a:lnSpc>
                <a:spcPct val="90000"/>
              </a:lnSpc>
            </a:pPr>
            <a:r>
              <a:rPr lang="en-US" sz="2800" dirty="0">
                <a:solidFill>
                  <a:srgbClr val="7030A0"/>
                </a:solidFill>
              </a:rPr>
              <a:t>Help users recognize, diagnose, recover from errors.</a:t>
            </a:r>
          </a:p>
          <a:p>
            <a:pPr>
              <a:lnSpc>
                <a:spcPct val="90000"/>
              </a:lnSpc>
            </a:pPr>
            <a:r>
              <a:rPr lang="en-US" sz="2800" dirty="0">
                <a:solidFill>
                  <a:srgbClr val="7030A0"/>
                </a:solidFill>
              </a:rPr>
              <a:t>Help and documentation.</a:t>
            </a: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5</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21269522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47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idx="4294967295"/>
          </p:nvPr>
        </p:nvSpPr>
        <p:spPr>
          <a:xfrm>
            <a:off x="381000" y="457200"/>
            <a:ext cx="8001000" cy="1143000"/>
          </a:xfrm>
        </p:spPr>
        <p:txBody>
          <a:bodyPr/>
          <a:lstStyle/>
          <a:p>
            <a:r>
              <a:rPr lang="en-US"/>
              <a:t>No. of evaluators &amp; problems</a:t>
            </a:r>
          </a:p>
        </p:txBody>
      </p:sp>
      <p:pic>
        <p:nvPicPr>
          <p:cNvPr id="11289" name="Picture 2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528" y="1556792"/>
            <a:ext cx="8064896" cy="46301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6</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1662307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060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idx="4294967295"/>
          </p:nvPr>
        </p:nvSpPr>
        <p:spPr>
          <a:xfrm>
            <a:off x="685800" y="228600"/>
            <a:ext cx="7772400" cy="1143000"/>
          </a:xfrm>
        </p:spPr>
        <p:txBody>
          <a:bodyPr/>
          <a:lstStyle/>
          <a:p>
            <a:r>
              <a:rPr lang="en-US" dirty="0" smtClean="0"/>
              <a:t>Number of evaluators</a:t>
            </a:r>
            <a:endParaRPr lang="en-US" dirty="0"/>
          </a:p>
        </p:txBody>
      </p:sp>
      <p:sp>
        <p:nvSpPr>
          <p:cNvPr id="18435" name="Rectangle 3"/>
          <p:cNvSpPr>
            <a:spLocks noGrp="1" noChangeArrowheads="1"/>
          </p:cNvSpPr>
          <p:nvPr>
            <p:ph type="body" idx="4294967295"/>
          </p:nvPr>
        </p:nvSpPr>
        <p:spPr>
          <a:xfrm>
            <a:off x="685800" y="1447800"/>
            <a:ext cx="7772400" cy="4648200"/>
          </a:xfrm>
        </p:spPr>
        <p:txBody>
          <a:bodyPr>
            <a:normAutofit lnSpcReduction="10000"/>
          </a:bodyPr>
          <a:lstStyle/>
          <a:p>
            <a:pPr marL="0" indent="0">
              <a:buNone/>
            </a:pPr>
            <a:endParaRPr lang="en-US" dirty="0"/>
          </a:p>
          <a:p>
            <a:r>
              <a:rPr lang="en-US" dirty="0" smtClean="0">
                <a:solidFill>
                  <a:srgbClr val="7030A0"/>
                </a:solidFill>
              </a:rPr>
              <a:t>Nielsen suggests that </a:t>
            </a:r>
            <a:r>
              <a:rPr lang="en-US" dirty="0">
                <a:solidFill>
                  <a:srgbClr val="7030A0"/>
                </a:solidFill>
              </a:rPr>
              <a:t>on average 5 evaluators identify 75-80% of usability problems</a:t>
            </a:r>
            <a:r>
              <a:rPr lang="en-US" dirty="0" smtClean="0">
                <a:solidFill>
                  <a:srgbClr val="7030A0"/>
                </a:solidFill>
              </a:rPr>
              <a:t>.</a:t>
            </a:r>
          </a:p>
          <a:p>
            <a:endParaRPr lang="en-US" sz="1200" dirty="0" smtClean="0">
              <a:solidFill>
                <a:srgbClr val="7030A0"/>
              </a:solidFill>
            </a:endParaRPr>
          </a:p>
          <a:p>
            <a:r>
              <a:rPr lang="en-US" dirty="0" err="1" smtClean="0">
                <a:solidFill>
                  <a:srgbClr val="7030A0"/>
                </a:solidFill>
              </a:rPr>
              <a:t>Cockton</a:t>
            </a:r>
            <a:r>
              <a:rPr lang="en-US" dirty="0" smtClean="0">
                <a:solidFill>
                  <a:srgbClr val="7030A0"/>
                </a:solidFill>
              </a:rPr>
              <a:t> and </a:t>
            </a:r>
            <a:r>
              <a:rPr lang="en-US" dirty="0">
                <a:solidFill>
                  <a:srgbClr val="7030A0"/>
                </a:solidFill>
              </a:rPr>
              <a:t> </a:t>
            </a:r>
            <a:r>
              <a:rPr lang="en-US" dirty="0" err="1" smtClean="0">
                <a:solidFill>
                  <a:srgbClr val="7030A0"/>
                </a:solidFill>
              </a:rPr>
              <a:t>Woolrych</a:t>
            </a:r>
            <a:r>
              <a:rPr lang="en-US" dirty="0" smtClean="0">
                <a:solidFill>
                  <a:srgbClr val="7030A0"/>
                </a:solidFill>
              </a:rPr>
              <a:t> (2001) point out that the number of users needed to find </a:t>
            </a:r>
            <a:r>
              <a:rPr lang="en-US" dirty="0">
                <a:solidFill>
                  <a:srgbClr val="7030A0"/>
                </a:solidFill>
              </a:rPr>
              <a:t>75-80% of usability </a:t>
            </a:r>
            <a:r>
              <a:rPr lang="en-US" dirty="0" smtClean="0">
                <a:solidFill>
                  <a:srgbClr val="7030A0"/>
                </a:solidFill>
              </a:rPr>
              <a:t>problems depends on the context and nature of the problems.</a:t>
            </a:r>
            <a:endParaRPr lang="en-US" dirty="0">
              <a:solidFill>
                <a:srgbClr val="7030A0"/>
              </a:solidFill>
            </a:endParaRPr>
          </a:p>
          <a:p>
            <a:endParaRPr lang="en-US" dirty="0"/>
          </a:p>
          <a:p>
            <a:endParaRPr lang="en-US" dirty="0"/>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7</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36091376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4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idx="4294967295"/>
          </p:nvPr>
        </p:nvSpPr>
        <p:spPr/>
        <p:txBody>
          <a:bodyPr>
            <a:normAutofit fontScale="90000"/>
          </a:bodyPr>
          <a:lstStyle/>
          <a:p>
            <a:r>
              <a:rPr lang="en-US"/>
              <a:t>Heuristics for websites focus on key criteria </a:t>
            </a:r>
            <a:r>
              <a:rPr lang="en-US" sz="2400"/>
              <a:t>(Budd, 2007)</a:t>
            </a:r>
          </a:p>
        </p:txBody>
      </p:sp>
      <p:sp>
        <p:nvSpPr>
          <p:cNvPr id="26627" name="Content Placeholder 2"/>
          <p:cNvSpPr>
            <a:spLocks noGrp="1"/>
          </p:cNvSpPr>
          <p:nvPr>
            <p:ph idx="4294967295"/>
          </p:nvPr>
        </p:nvSpPr>
        <p:spPr>
          <a:xfrm>
            <a:off x="467544" y="1700808"/>
            <a:ext cx="8229600" cy="4525963"/>
          </a:xfrm>
        </p:spPr>
        <p:txBody>
          <a:bodyPr>
            <a:normAutofit fontScale="77500" lnSpcReduction="20000"/>
          </a:bodyPr>
          <a:lstStyle/>
          <a:p>
            <a:r>
              <a:rPr lang="en-US" dirty="0" smtClean="0">
                <a:solidFill>
                  <a:srgbClr val="7030A0"/>
                </a:solidFill>
              </a:rPr>
              <a:t>Clarity </a:t>
            </a:r>
          </a:p>
          <a:p>
            <a:pPr lvl="1"/>
            <a:r>
              <a:rPr lang="en-US" dirty="0" smtClean="0"/>
              <a:t>Make system clear, concise, and meaningful as possible.</a:t>
            </a:r>
            <a:endParaRPr lang="en-US" dirty="0" smtClean="0">
              <a:solidFill>
                <a:srgbClr val="7030A0"/>
              </a:solidFill>
            </a:endParaRPr>
          </a:p>
          <a:p>
            <a:endParaRPr lang="en-US" sz="1300" dirty="0">
              <a:solidFill>
                <a:srgbClr val="7030A0"/>
              </a:solidFill>
            </a:endParaRPr>
          </a:p>
          <a:p>
            <a:r>
              <a:rPr lang="en-US" dirty="0">
                <a:solidFill>
                  <a:srgbClr val="7030A0"/>
                </a:solidFill>
              </a:rPr>
              <a:t>Minimize unnecessary complexity &amp; cognitive </a:t>
            </a:r>
            <a:r>
              <a:rPr lang="en-US" dirty="0" smtClean="0">
                <a:solidFill>
                  <a:srgbClr val="7030A0"/>
                </a:solidFill>
              </a:rPr>
              <a:t>load</a:t>
            </a:r>
          </a:p>
          <a:p>
            <a:pPr lvl="1"/>
            <a:r>
              <a:rPr lang="en-US" dirty="0" smtClean="0"/>
              <a:t>Make system as simple as possible to accomplish the task.</a:t>
            </a:r>
            <a:endParaRPr lang="en-US" dirty="0" smtClean="0">
              <a:solidFill>
                <a:srgbClr val="7030A0"/>
              </a:solidFill>
            </a:endParaRPr>
          </a:p>
          <a:p>
            <a:endParaRPr lang="en-US" sz="1200" dirty="0">
              <a:solidFill>
                <a:srgbClr val="7030A0"/>
              </a:solidFill>
            </a:endParaRPr>
          </a:p>
          <a:p>
            <a:r>
              <a:rPr lang="en-US" dirty="0">
                <a:solidFill>
                  <a:srgbClr val="7030A0"/>
                </a:solidFill>
              </a:rPr>
              <a:t>Provide users with </a:t>
            </a:r>
            <a:r>
              <a:rPr lang="en-US" dirty="0" smtClean="0">
                <a:solidFill>
                  <a:srgbClr val="7030A0"/>
                </a:solidFill>
              </a:rPr>
              <a:t>context</a:t>
            </a:r>
          </a:p>
          <a:p>
            <a:pPr lvl="1"/>
            <a:r>
              <a:rPr lang="en-US" dirty="0" smtClean="0"/>
              <a:t>Interface should provide users with a sense of context in time and space.</a:t>
            </a:r>
            <a:endParaRPr lang="en-US" dirty="0" smtClean="0">
              <a:solidFill>
                <a:srgbClr val="7030A0"/>
              </a:solidFill>
            </a:endParaRPr>
          </a:p>
          <a:p>
            <a:endParaRPr lang="en-US" sz="1200" dirty="0">
              <a:solidFill>
                <a:srgbClr val="7030A0"/>
              </a:solidFill>
            </a:endParaRPr>
          </a:p>
          <a:p>
            <a:r>
              <a:rPr lang="en-US" dirty="0">
                <a:solidFill>
                  <a:srgbClr val="7030A0"/>
                </a:solidFill>
              </a:rPr>
              <a:t>Promote positive &amp; pleasurable user </a:t>
            </a:r>
            <a:r>
              <a:rPr lang="en-US" dirty="0" smtClean="0">
                <a:solidFill>
                  <a:srgbClr val="7030A0"/>
                </a:solidFill>
              </a:rPr>
              <a:t>experience</a:t>
            </a:r>
          </a:p>
          <a:p>
            <a:pPr lvl="1"/>
            <a:r>
              <a:rPr lang="en-US" dirty="0" smtClean="0"/>
              <a:t>Users should be treated with respect, and design should be aesthetically pleasing and promote a pleasurable and rewarding experience.</a:t>
            </a:r>
            <a:endParaRPr lang="en-US" dirty="0">
              <a:solidFill>
                <a:srgbClr val="7030A0"/>
              </a:solidFill>
            </a:endParaRPr>
          </a:p>
          <a:p>
            <a:endParaRPr lang="en-US" dirty="0"/>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8</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19719935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274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idx="4294967295"/>
          </p:nvPr>
        </p:nvSpPr>
        <p:spPr>
          <a:xfrm>
            <a:off x="609600" y="228600"/>
            <a:ext cx="7848600" cy="1524000"/>
          </a:xfrm>
        </p:spPr>
        <p:txBody>
          <a:bodyPr/>
          <a:lstStyle/>
          <a:p>
            <a:r>
              <a:rPr lang="en-US" dirty="0"/>
              <a:t>3 stages for doing heuristic evaluation</a:t>
            </a:r>
          </a:p>
        </p:txBody>
      </p:sp>
      <p:sp>
        <p:nvSpPr>
          <p:cNvPr id="22531" name="Rectangle 3"/>
          <p:cNvSpPr>
            <a:spLocks noGrp="1" noChangeArrowheads="1"/>
          </p:cNvSpPr>
          <p:nvPr>
            <p:ph type="body" idx="4294967295"/>
          </p:nvPr>
        </p:nvSpPr>
        <p:spPr>
          <a:xfrm>
            <a:off x="611560" y="1916832"/>
            <a:ext cx="7772400" cy="4495800"/>
          </a:xfrm>
        </p:spPr>
        <p:txBody>
          <a:bodyPr>
            <a:normAutofit/>
          </a:bodyPr>
          <a:lstStyle/>
          <a:p>
            <a:r>
              <a:rPr lang="en-US" sz="2800" dirty="0">
                <a:solidFill>
                  <a:srgbClr val="7030A0"/>
                </a:solidFill>
              </a:rPr>
              <a:t>Briefing session to tell experts what to do</a:t>
            </a:r>
            <a:r>
              <a:rPr lang="en-US" sz="2800" dirty="0" smtClean="0">
                <a:solidFill>
                  <a:srgbClr val="7030A0"/>
                </a:solidFill>
              </a:rPr>
              <a:t>.</a:t>
            </a:r>
          </a:p>
          <a:p>
            <a:endParaRPr lang="en-US" sz="1200" dirty="0">
              <a:solidFill>
                <a:srgbClr val="7030A0"/>
              </a:solidFill>
            </a:endParaRPr>
          </a:p>
          <a:p>
            <a:r>
              <a:rPr lang="en-US" sz="2800" dirty="0">
                <a:solidFill>
                  <a:srgbClr val="7030A0"/>
                </a:solidFill>
              </a:rPr>
              <a:t>Evaluation period of 1-2 hours in which:</a:t>
            </a:r>
          </a:p>
          <a:p>
            <a:pPr lvl="1"/>
            <a:r>
              <a:rPr lang="en-US" sz="2400" dirty="0">
                <a:solidFill>
                  <a:schemeClr val="accent1"/>
                </a:solidFill>
              </a:rPr>
              <a:t>Each expert works separately</a:t>
            </a:r>
            <a:r>
              <a:rPr lang="en-US" sz="2400" dirty="0" smtClean="0">
                <a:solidFill>
                  <a:schemeClr val="accent1"/>
                </a:solidFill>
              </a:rPr>
              <a:t>;</a:t>
            </a:r>
          </a:p>
          <a:p>
            <a:pPr lvl="1"/>
            <a:endParaRPr lang="en-US" sz="800" dirty="0">
              <a:solidFill>
                <a:schemeClr val="accent1"/>
              </a:solidFill>
            </a:endParaRPr>
          </a:p>
          <a:p>
            <a:pPr lvl="1"/>
            <a:r>
              <a:rPr lang="en-US" sz="2400" dirty="0">
                <a:solidFill>
                  <a:schemeClr val="accent1"/>
                </a:solidFill>
              </a:rPr>
              <a:t>Take one pass to get a feel for the product</a:t>
            </a:r>
            <a:r>
              <a:rPr lang="en-US" sz="2400" dirty="0" smtClean="0">
                <a:solidFill>
                  <a:schemeClr val="accent1"/>
                </a:solidFill>
              </a:rPr>
              <a:t>;</a:t>
            </a:r>
          </a:p>
          <a:p>
            <a:pPr lvl="1"/>
            <a:endParaRPr lang="en-US" sz="800" dirty="0">
              <a:solidFill>
                <a:schemeClr val="accent1"/>
              </a:solidFill>
            </a:endParaRPr>
          </a:p>
          <a:p>
            <a:pPr lvl="1"/>
            <a:r>
              <a:rPr lang="en-US" sz="2400" dirty="0">
                <a:solidFill>
                  <a:schemeClr val="accent1"/>
                </a:solidFill>
              </a:rPr>
              <a:t>Take a second pass to focus on </a:t>
            </a:r>
            <a:r>
              <a:rPr lang="en-US" sz="2400" dirty="0" smtClean="0">
                <a:solidFill>
                  <a:schemeClr val="accent1"/>
                </a:solidFill>
              </a:rPr>
              <a:t>specific</a:t>
            </a:r>
            <a:r>
              <a:rPr lang="en-US" sz="2400" dirty="0">
                <a:solidFill>
                  <a:schemeClr val="accent1"/>
                </a:solidFill>
              </a:rPr>
              <a:t> </a:t>
            </a:r>
            <a:r>
              <a:rPr lang="en-US" sz="2400" dirty="0" smtClean="0">
                <a:solidFill>
                  <a:schemeClr val="accent1"/>
                </a:solidFill>
              </a:rPr>
              <a:t>features.</a:t>
            </a:r>
          </a:p>
          <a:p>
            <a:pPr lvl="1"/>
            <a:endParaRPr lang="en-US" sz="1200" dirty="0"/>
          </a:p>
          <a:p>
            <a:r>
              <a:rPr lang="en-US" sz="2800" dirty="0">
                <a:solidFill>
                  <a:srgbClr val="7030A0"/>
                </a:solidFill>
              </a:rPr>
              <a:t>Debriefing session in which experts work together to prioritize problems.</a:t>
            </a:r>
          </a:p>
        </p:txBody>
      </p:sp>
      <p:sp>
        <p:nvSpPr>
          <p:cNvPr id="3" name="Footer Placeholder 2"/>
          <p:cNvSpPr>
            <a:spLocks noGrp="1"/>
          </p:cNvSpPr>
          <p:nvPr>
            <p:ph type="ftr" sz="quarter" idx="11"/>
          </p:nvPr>
        </p:nvSpPr>
        <p:spPr/>
        <p:txBody>
          <a:bodyPr/>
          <a:lstStyle/>
          <a:p>
            <a:r>
              <a:rPr lang="en-GB" smtClean="0"/>
              <a:t>www.id-book.com</a:t>
            </a:r>
            <a:endParaRPr lang="en-GB"/>
          </a:p>
        </p:txBody>
      </p:sp>
      <p:sp>
        <p:nvSpPr>
          <p:cNvPr id="5" name="Slide Number Placeholder 4"/>
          <p:cNvSpPr>
            <a:spLocks noGrp="1"/>
          </p:cNvSpPr>
          <p:nvPr>
            <p:ph type="sldNum" sz="quarter" idx="12"/>
          </p:nvPr>
        </p:nvSpPr>
        <p:spPr/>
        <p:txBody>
          <a:bodyPr/>
          <a:lstStyle/>
          <a:p>
            <a:fld id="{A7EA2D8D-44E5-43C4-BBA1-AE3E32EF0894}" type="slidenum">
              <a:rPr lang="en-GB" smtClean="0"/>
              <a:t>9</a:t>
            </a:fld>
            <a:endParaRPr lang="en-GB"/>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39486506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94"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409</TotalTime>
  <Words>2497</Words>
  <Application>Microsoft Office PowerPoint</Application>
  <PresentationFormat>On-screen Show (4:3)</PresentationFormat>
  <Paragraphs>249</Paragraphs>
  <Slides>17</Slides>
  <Notes>15</Notes>
  <HiddenSlides>0</HiddenSlides>
  <MMClips>17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ＭＳ Ｐゴシック</vt:lpstr>
      <vt:lpstr>Arial</vt:lpstr>
      <vt:lpstr>Calibri</vt:lpstr>
      <vt:lpstr>Liberation Sans</vt:lpstr>
      <vt:lpstr>Times</vt:lpstr>
      <vt:lpstr>Office Theme</vt:lpstr>
      <vt:lpstr>PowerPoint Presentation</vt:lpstr>
      <vt:lpstr>Aims:</vt:lpstr>
      <vt:lpstr>Inspections</vt:lpstr>
      <vt:lpstr>Heuristic evaluation</vt:lpstr>
      <vt:lpstr>Revised version (2014) of Nielsen’s original heuristics</vt:lpstr>
      <vt:lpstr>No. of evaluators &amp; problems</vt:lpstr>
      <vt:lpstr>Number of evaluators</vt:lpstr>
      <vt:lpstr>Heuristics for websites focus on key criteria (Budd, 2007)</vt:lpstr>
      <vt:lpstr>3 stages for doing heuristic evaluation</vt:lpstr>
      <vt:lpstr>Advantages and problems</vt:lpstr>
      <vt:lpstr>Cognitive walkthroughs</vt:lpstr>
      <vt:lpstr>The 3 questions</vt:lpstr>
      <vt:lpstr>Pluralistic walkthrough</vt:lpstr>
      <vt:lpstr>Predictive models</vt:lpstr>
      <vt:lpstr>Fitts’ Law (Fitts, 1954)</vt:lpstr>
      <vt:lpstr>Fitts’ Law (MacKenzie Formulation)</vt:lpstr>
      <vt:lpstr>Key points</vt:lpstr>
    </vt:vector>
  </TitlesOfParts>
  <Company>John Wiley and Sons,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King, Georgia - Chichester</dc:creator>
  <cp:lastModifiedBy>Sabarish Babu</cp:lastModifiedBy>
  <cp:revision>51</cp:revision>
  <dcterms:created xsi:type="dcterms:W3CDTF">2015-01-06T09:40:09Z</dcterms:created>
  <dcterms:modified xsi:type="dcterms:W3CDTF">2019-04-25T04:10:40Z</dcterms:modified>
</cp:coreProperties>
</file>

<file path=docProps/thumbnail.jpeg>
</file>